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8" r:id="rId3"/>
    <p:sldId id="259" r:id="rId4"/>
    <p:sldId id="261" r:id="rId5"/>
    <p:sldId id="289" r:id="rId6"/>
    <p:sldId id="291" r:id="rId7"/>
    <p:sldId id="264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77" r:id="rId24"/>
    <p:sldId id="300" r:id="rId25"/>
    <p:sldId id="301" r:id="rId26"/>
    <p:sldId id="302" r:id="rId27"/>
    <p:sldId id="303" r:id="rId28"/>
    <p:sldId id="305" r:id="rId29"/>
    <p:sldId id="306" r:id="rId30"/>
    <p:sldId id="284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4C"/>
    <a:srgbClr val="BE20B3"/>
    <a:srgbClr val="DA1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5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844"/>
    </p:cViewPr>
  </p:sorter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B1B9-52E4-4E03-97BF-563CF6191C42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CC8C4-120F-4A23-9ECA-2E03A9C32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10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573" y="2508923"/>
            <a:ext cx="9144000" cy="1535995"/>
          </a:xfrm>
        </p:spPr>
        <p:txBody>
          <a:bodyPr anchor="b"/>
          <a:lstStyle>
            <a:lvl1pPr algn="ctr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14573" y="4194990"/>
            <a:ext cx="9144000" cy="6998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51" y="511583"/>
            <a:ext cx="3749094" cy="178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11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87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534426" cy="335085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96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07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87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09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31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12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895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8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040" y="365125"/>
            <a:ext cx="8525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62433"/>
            <a:ext cx="10515600" cy="391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elenanabava.hr/mjeril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51643" y="4730094"/>
            <a:ext cx="9144000" cy="1559495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za izračun pozitivnog učinka nabave računala i zaslona te punjača za mobilne uređaje uz primjenu mjerila zelene javne nabave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85" y="2331242"/>
            <a:ext cx="9911134" cy="377299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dirty="0" smtClean="0"/>
              <a:t>S obzirom da je poznati podatak ukupna vrijednost nabave, u modelu </a:t>
            </a:r>
            <a:r>
              <a:rPr lang="hr-HR" dirty="0"/>
              <a:t>5_IT oprema_</a:t>
            </a:r>
            <a:r>
              <a:rPr lang="hr-HR" dirty="0" err="1"/>
              <a:t>Pu</a:t>
            </a:r>
            <a:r>
              <a:rPr lang="hr-HR" dirty="0"/>
              <a:t>_</a:t>
            </a:r>
            <a:r>
              <a:rPr lang="hr-HR" dirty="0" err="1"/>
              <a:t>M.xlsx</a:t>
            </a:r>
            <a:r>
              <a:rPr lang="hr-HR" dirty="0"/>
              <a:t> </a:t>
            </a:r>
            <a:r>
              <a:rPr lang="hr-HR" dirty="0" smtClean="0"/>
              <a:t>odabire se </a:t>
            </a:r>
            <a:r>
              <a:rPr lang="hr-HR" dirty="0" smtClean="0">
                <a:solidFill>
                  <a:srgbClr val="00904C"/>
                </a:solidFill>
              </a:rPr>
              <a:t>list JP_</a:t>
            </a:r>
            <a:r>
              <a:rPr lang="hr-HR" dirty="0" err="1" smtClean="0">
                <a:solidFill>
                  <a:srgbClr val="00904C"/>
                </a:solidFill>
              </a:rPr>
              <a:t>nc</a:t>
            </a:r>
            <a:r>
              <a:rPr lang="hr-HR" dirty="0" smtClean="0"/>
              <a:t>.</a:t>
            </a:r>
            <a:endParaRPr lang="hr-HR" sz="2500" dirty="0" smtClean="0"/>
          </a:p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hr-HR" dirty="0" smtClean="0"/>
              <a:t>U red "Ukupna vrijednost nabave (bez PDV-a)" i </a:t>
            </a:r>
            <a:r>
              <a:rPr lang="hr-HR" dirty="0"/>
              <a:t>stupac "Iznos", </a:t>
            </a:r>
            <a:r>
              <a:rPr lang="hr-HR" dirty="0" smtClean="0"/>
              <a:t>odnosno u  </a:t>
            </a:r>
            <a:r>
              <a:rPr lang="hr-HR" dirty="0" smtClean="0">
                <a:solidFill>
                  <a:srgbClr val="00904C"/>
                </a:solidFill>
              </a:rPr>
              <a:t>ćeliju F5</a:t>
            </a:r>
            <a:r>
              <a:rPr lang="hr-HR" dirty="0" smtClean="0"/>
              <a:t> </a:t>
            </a:r>
            <a:r>
              <a:rPr lang="hr-HR" dirty="0"/>
              <a:t>unosi </a:t>
            </a:r>
            <a:r>
              <a:rPr lang="hr-HR" dirty="0" smtClean="0"/>
              <a:t>se ukupna vrijednost nabave računala i zaslona od </a:t>
            </a:r>
            <a:r>
              <a:rPr lang="hr-HR" dirty="0" smtClean="0">
                <a:solidFill>
                  <a:srgbClr val="00904C"/>
                </a:solidFill>
              </a:rPr>
              <a:t>234.000,00 </a:t>
            </a:r>
            <a:r>
              <a:rPr lang="hr-HR" dirty="0">
                <a:solidFill>
                  <a:srgbClr val="00904C"/>
                </a:solidFill>
              </a:rPr>
              <a:t>kn </a:t>
            </a:r>
            <a:r>
              <a:rPr lang="hr-HR" dirty="0"/>
              <a:t>bez PDV-a</a:t>
            </a:r>
            <a:r>
              <a:rPr lang="hr-HR" dirty="0" smtClean="0"/>
              <a:t>.</a:t>
            </a:r>
          </a:p>
          <a:p>
            <a:pPr marL="514350" indent="-514350">
              <a:buAutoNum type="arabicPeriod"/>
            </a:pP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/>
          <a:p>
            <a:r>
              <a:rPr lang="hr-HR" dirty="0" smtClean="0"/>
              <a:t>Model JP_</a:t>
            </a:r>
            <a:r>
              <a:rPr lang="hr-HR" dirty="0" err="1" smtClean="0"/>
              <a:t>nc</a:t>
            </a:r>
            <a:r>
              <a:rPr lang="hr-HR" dirty="0" smtClean="0"/>
              <a:t> – primjena (Primjer 1)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30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6" t="62501" r="40373" b="35861"/>
          <a:stretch/>
        </p:blipFill>
        <p:spPr bwMode="auto">
          <a:xfrm>
            <a:off x="9279633" y="6296246"/>
            <a:ext cx="373956" cy="1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9895" y="660670"/>
            <a:ext cx="4512199" cy="1674757"/>
          </a:xfrm>
        </p:spPr>
        <p:txBody>
          <a:bodyPr>
            <a:normAutofit fontScale="90000"/>
          </a:bodyPr>
          <a:lstStyle/>
          <a:p>
            <a:r>
              <a:rPr lang="hr-HR" dirty="0"/>
              <a:t>Jednostavniji </a:t>
            </a:r>
            <a:r>
              <a:rPr lang="hr-HR" dirty="0" smtClean="0"/>
              <a:t>pristup                                </a:t>
            </a:r>
            <a:r>
              <a:rPr lang="hr-HR" dirty="0"/>
              <a:t>(Model </a:t>
            </a:r>
            <a:r>
              <a:rPr lang="hr-HR" dirty="0" smtClean="0"/>
              <a:t>JP_</a:t>
            </a:r>
            <a:r>
              <a:rPr lang="hr-HR" dirty="0" err="1" smtClean="0"/>
              <a:t>nc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t="18496" r="36655" b="17145"/>
          <a:stretch/>
        </p:blipFill>
        <p:spPr bwMode="auto">
          <a:xfrm>
            <a:off x="4119001" y="0"/>
            <a:ext cx="807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20143" y="461249"/>
            <a:ext cx="1440000" cy="3960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1294076" y="448892"/>
            <a:ext cx="897924" cy="3960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Notched Right Arrow 14"/>
          <p:cNvSpPr/>
          <p:nvPr/>
        </p:nvSpPr>
        <p:spPr>
          <a:xfrm>
            <a:off x="10283019" y="509606"/>
            <a:ext cx="986816" cy="288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4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</a:t>
            </a:r>
            <a:r>
              <a:rPr lang="hr-HR" dirty="0" smtClean="0"/>
              <a:t>JP_</a:t>
            </a:r>
            <a:r>
              <a:rPr lang="hr-HR" dirty="0" err="1" smtClean="0"/>
              <a:t>nc</a:t>
            </a:r>
            <a:r>
              <a:rPr lang="hr-HR" dirty="0" smtClean="0"/>
              <a:t> </a:t>
            </a:r>
            <a:r>
              <a:rPr lang="hr-HR" dirty="0"/>
              <a:t>– primjena (Primjer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3539653"/>
          </a:xfrm>
        </p:spPr>
        <p:txBody>
          <a:bodyPr/>
          <a:lstStyle/>
          <a:p>
            <a:r>
              <a:rPr lang="hr-HR" dirty="0" smtClean="0"/>
              <a:t>Uz zadane proračunske podatke, model JP_</a:t>
            </a:r>
            <a:r>
              <a:rPr lang="hr-HR" dirty="0" err="1" smtClean="0"/>
              <a:t>nc</a:t>
            </a:r>
            <a:r>
              <a:rPr lang="hr-HR" dirty="0" smtClean="0"/>
              <a:t> računa međurezultate te potom konačan, izlazni rezultat. </a:t>
            </a:r>
            <a:r>
              <a:rPr lang="hr-HR" dirty="0" smtClean="0">
                <a:solidFill>
                  <a:srgbClr val="00904C"/>
                </a:solidFill>
              </a:rPr>
              <a:t>Konačan rezultat je ušteđena, odnosno izbjegnuta emisija CO</a:t>
            </a:r>
            <a:r>
              <a:rPr lang="hr-HR" baseline="-25000" dirty="0" smtClean="0">
                <a:solidFill>
                  <a:srgbClr val="00904C"/>
                </a:solidFill>
              </a:rPr>
              <a:t>2</a:t>
            </a:r>
            <a:r>
              <a:rPr lang="hr-HR" dirty="0" smtClean="0">
                <a:solidFill>
                  <a:srgbClr val="00904C"/>
                </a:solidFill>
              </a:rPr>
              <a:t> nabave računala i zaslona uz primjenu mjerila zelene javne nabave koja se odnose na uštedu energije</a:t>
            </a:r>
            <a:r>
              <a:rPr lang="hr-HR" dirty="0" smtClean="0"/>
              <a:t>.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98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t="18496" r="36655" b="17145"/>
          <a:stretch/>
        </p:blipFill>
        <p:spPr bwMode="auto">
          <a:xfrm>
            <a:off x="4119001" y="0"/>
            <a:ext cx="807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9895" y="660670"/>
            <a:ext cx="4512199" cy="1674757"/>
          </a:xfrm>
        </p:spPr>
        <p:txBody>
          <a:bodyPr>
            <a:normAutofit fontScale="90000"/>
          </a:bodyPr>
          <a:lstStyle/>
          <a:p>
            <a:r>
              <a:rPr lang="hr-HR" dirty="0"/>
              <a:t>Jednostavniji </a:t>
            </a:r>
            <a:r>
              <a:rPr lang="hr-HR" dirty="0" smtClean="0"/>
              <a:t>pristup                                </a:t>
            </a:r>
            <a:r>
              <a:rPr lang="hr-HR" dirty="0"/>
              <a:t>(Model </a:t>
            </a:r>
            <a:r>
              <a:rPr lang="hr-HR" dirty="0" smtClean="0"/>
              <a:t>JP_</a:t>
            </a:r>
            <a:r>
              <a:rPr lang="hr-HR" dirty="0" err="1" smtClean="0"/>
              <a:t>nc</a:t>
            </a:r>
            <a:r>
              <a:rPr lang="hr-HR" dirty="0" smtClean="0"/>
              <a:t>)</a:t>
            </a:r>
            <a:endParaRPr lang="hr-HR" dirty="0"/>
          </a:p>
        </p:txBody>
      </p:sp>
      <p:grpSp>
        <p:nvGrpSpPr>
          <p:cNvPr id="4" name="Group 3"/>
          <p:cNvGrpSpPr/>
          <p:nvPr/>
        </p:nvGrpSpPr>
        <p:grpSpPr>
          <a:xfrm>
            <a:off x="4022125" y="5053915"/>
            <a:ext cx="6354277" cy="1806935"/>
            <a:chOff x="4022125" y="5053915"/>
            <a:chExt cx="6354277" cy="1806935"/>
          </a:xfrm>
        </p:grpSpPr>
        <p:sp>
          <p:nvSpPr>
            <p:cNvPr id="7" name="Notched Right Arrow 6"/>
            <p:cNvSpPr/>
            <p:nvPr/>
          </p:nvSpPr>
          <p:spPr>
            <a:xfrm>
              <a:off x="9279929" y="5654316"/>
              <a:ext cx="1080000" cy="288000"/>
            </a:xfrm>
            <a:prstGeom prst="notchedRightArrow">
              <a:avLst/>
            </a:prstGeom>
            <a:solidFill>
              <a:srgbClr val="BE20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22125" y="5053915"/>
              <a:ext cx="1371600" cy="828000"/>
            </a:xfrm>
            <a:prstGeom prst="rect">
              <a:avLst/>
            </a:prstGeom>
            <a:noFill/>
            <a:ln w="38100">
              <a:solidFill>
                <a:srgbClr val="BE2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Notched Right Arrow 12"/>
            <p:cNvSpPr/>
            <p:nvPr/>
          </p:nvSpPr>
          <p:spPr>
            <a:xfrm>
              <a:off x="9296402" y="6572850"/>
              <a:ext cx="1080000" cy="288000"/>
            </a:xfrm>
            <a:prstGeom prst="notchedRightArrow">
              <a:avLst/>
            </a:prstGeom>
            <a:solidFill>
              <a:srgbClr val="BE20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22125" y="5984805"/>
              <a:ext cx="1371600" cy="828000"/>
            </a:xfrm>
            <a:prstGeom prst="rect">
              <a:avLst/>
            </a:prstGeom>
            <a:noFill/>
            <a:ln w="38100">
              <a:solidFill>
                <a:srgbClr val="BE2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9185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612640" y="2230951"/>
            <a:ext cx="9520797" cy="350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rgbClr val="00904C"/>
                </a:solidFill>
              </a:rPr>
              <a:t>Rezultat : </a:t>
            </a:r>
          </a:p>
          <a:p>
            <a:r>
              <a:rPr lang="hr-HR" dirty="0" smtClean="0"/>
              <a:t>Nabavom računala i zaslona u vrijednosti od 234.000,00 kn                      (bez PDV-a) uz primjenu mjerila </a:t>
            </a:r>
            <a:r>
              <a:rPr lang="hr-HR" dirty="0" smtClean="0">
                <a:solidFill>
                  <a:srgbClr val="00904C"/>
                </a:solidFill>
              </a:rPr>
              <a:t>zelene javne nabave koja se odnose na potrošnju energije</a:t>
            </a:r>
            <a:r>
              <a:rPr lang="hr-HR" dirty="0" smtClean="0"/>
              <a:t> - ispunjavanje zahtjeva norme Energy Star </a:t>
            </a:r>
            <a:r>
              <a:rPr lang="hr-HR" dirty="0" smtClean="0">
                <a:solidFill>
                  <a:srgbClr val="00904C"/>
                </a:solidFill>
              </a:rPr>
              <a:t>izbjegnuta je emisija </a:t>
            </a:r>
            <a:r>
              <a:rPr lang="hr-HR" dirty="0">
                <a:solidFill>
                  <a:srgbClr val="00904C"/>
                </a:solidFill>
              </a:rPr>
              <a:t>od </a:t>
            </a:r>
            <a:r>
              <a:rPr lang="hr-HR" dirty="0" smtClean="0">
                <a:solidFill>
                  <a:srgbClr val="00904C"/>
                </a:solidFill>
              </a:rPr>
              <a:t>1,08 </a:t>
            </a:r>
            <a:r>
              <a:rPr lang="hr-HR" dirty="0">
                <a:solidFill>
                  <a:srgbClr val="00904C"/>
                </a:solidFill>
              </a:rPr>
              <a:t>tona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 smtClean="0">
                <a:solidFill>
                  <a:srgbClr val="00904C"/>
                </a:solidFill>
              </a:rPr>
              <a:t>godišnje</a:t>
            </a:r>
            <a:r>
              <a:rPr lang="hr-HR" dirty="0" smtClean="0"/>
              <a:t>. Razmatrano kroz cijeli pretpostavljeni životni vijek računala i zaslona, izbjegnuta je emisija CO</a:t>
            </a:r>
            <a:r>
              <a:rPr lang="hr-HR" baseline="-25000" dirty="0" smtClean="0"/>
              <a:t>2</a:t>
            </a:r>
            <a:r>
              <a:rPr lang="hr-HR" dirty="0" smtClean="0"/>
              <a:t> od ukupno 4,75 tone. </a:t>
            </a:r>
          </a:p>
          <a:p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</a:t>
            </a:r>
            <a:r>
              <a:rPr lang="hr-HR" dirty="0" smtClean="0"/>
              <a:t>JP_</a:t>
            </a:r>
            <a:r>
              <a:rPr lang="hr-HR" dirty="0" err="1" smtClean="0"/>
              <a:t>nc</a:t>
            </a:r>
            <a:r>
              <a:rPr lang="hr-HR" dirty="0" smtClean="0"/>
              <a:t> </a:t>
            </a:r>
            <a:r>
              <a:rPr lang="hr-HR" dirty="0"/>
              <a:t>– primjena (Primjer 1)</a:t>
            </a:r>
          </a:p>
        </p:txBody>
      </p:sp>
    </p:spTree>
    <p:extLst>
      <p:ext uri="{BB962C8B-B14F-4D97-AF65-F5344CB8AC3E}">
        <p14:creationId xmlns:p14="http://schemas.microsoft.com/office/powerpoint/2010/main" val="14963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Model </a:t>
            </a:r>
            <a:r>
              <a:rPr lang="hr-HR" dirty="0" smtClean="0"/>
              <a:t>JP </a:t>
            </a:r>
            <a:r>
              <a:rPr lang="hr-HR" dirty="0"/>
              <a:t>predstavlja jednostavniji oblik izračuna uštede CO</a:t>
            </a:r>
            <a:r>
              <a:rPr lang="hr-HR" baseline="-25000" dirty="0"/>
              <a:t>2</a:t>
            </a:r>
            <a:r>
              <a:rPr lang="hr-HR" dirty="0"/>
              <a:t> za nabavu računala (stolnih i/ili prijenosnih), zaslona i/ili punjača za mobilne uređaje (mobitele) uz primjenu </a:t>
            </a:r>
            <a:r>
              <a:rPr lang="hr-HR" dirty="0">
                <a:solidFill>
                  <a:srgbClr val="00904C"/>
                </a:solidFill>
              </a:rPr>
              <a:t>mjerila </a:t>
            </a:r>
            <a:r>
              <a:rPr lang="hr-HR" dirty="0" smtClean="0">
                <a:solidFill>
                  <a:srgbClr val="00904C"/>
                </a:solidFill>
              </a:rPr>
              <a:t>zelene javne nabave </a:t>
            </a:r>
            <a:r>
              <a:rPr lang="hr-HR" dirty="0">
                <a:solidFill>
                  <a:srgbClr val="00904C"/>
                </a:solidFill>
              </a:rPr>
              <a:t>koja se odnose na potrošnju energije</a:t>
            </a:r>
            <a:r>
              <a:rPr lang="hr-HR" dirty="0"/>
              <a:t>. Model </a:t>
            </a:r>
            <a:r>
              <a:rPr lang="hr-HR" dirty="0" smtClean="0"/>
              <a:t>JP </a:t>
            </a:r>
            <a:r>
              <a:rPr lang="hr-HR" dirty="0"/>
              <a:t>koristi se kada </a:t>
            </a:r>
            <a:r>
              <a:rPr lang="hr-HR" dirty="0" smtClean="0"/>
              <a:t>su poznate </a:t>
            </a:r>
            <a:r>
              <a:rPr lang="hr-HR" dirty="0" smtClean="0">
                <a:solidFill>
                  <a:srgbClr val="00904C"/>
                </a:solidFill>
              </a:rPr>
              <a:t>zasebne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904C"/>
                </a:solidFill>
              </a:rPr>
              <a:t>vrijednosti nabave računala, zaslona, i/ili punjača za mobilne uređaje (mobitele)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Jednostavniji pristup (Model JP)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642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895" y="697741"/>
            <a:ext cx="4512199" cy="1674757"/>
          </a:xfrm>
        </p:spPr>
        <p:txBody>
          <a:bodyPr>
            <a:normAutofit fontScale="90000"/>
          </a:bodyPr>
          <a:lstStyle/>
          <a:p>
            <a:r>
              <a:rPr lang="hr-HR" dirty="0"/>
              <a:t>Jednostavniji </a:t>
            </a:r>
            <a:r>
              <a:rPr lang="hr-HR" dirty="0" smtClean="0"/>
              <a:t>pristup                                </a:t>
            </a:r>
            <a:r>
              <a:rPr lang="hr-HR" dirty="0"/>
              <a:t>(Model </a:t>
            </a:r>
            <a:r>
              <a:rPr lang="hr-HR" dirty="0" smtClean="0"/>
              <a:t>JP)</a:t>
            </a:r>
            <a:endParaRPr lang="hr-HR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9439" r="22242" b="8417"/>
          <a:stretch/>
        </p:blipFill>
        <p:spPr bwMode="auto">
          <a:xfrm>
            <a:off x="4992130" y="803188"/>
            <a:ext cx="7199870" cy="6054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5850" y="2892830"/>
            <a:ext cx="4392744" cy="3757352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00904C"/>
                </a:solidFill>
              </a:rPr>
              <a:t>Model JP </a:t>
            </a:r>
            <a:r>
              <a:rPr lang="hr-HR" dirty="0"/>
              <a:t>omogućava izračun uštede CO</a:t>
            </a:r>
            <a:r>
              <a:rPr lang="hr-HR" baseline="-25000" dirty="0"/>
              <a:t>2</a:t>
            </a:r>
            <a:r>
              <a:rPr lang="hr-HR" dirty="0"/>
              <a:t> </a:t>
            </a:r>
            <a:r>
              <a:rPr lang="hr-HR" dirty="0" smtClean="0"/>
              <a:t>na osnovi </a:t>
            </a:r>
            <a:r>
              <a:rPr lang="hr-HR" dirty="0" smtClean="0">
                <a:solidFill>
                  <a:srgbClr val="00904C"/>
                </a:solidFill>
              </a:rPr>
              <a:t>podatka o vrijednostima nabave stolnih računala, prijenosnih računala, zaslona i/ili punjača za mobitele </a:t>
            </a:r>
            <a:r>
              <a:rPr lang="hr-HR" dirty="0" smtClean="0"/>
              <a:t>u postupcima javne nabave u kojima se primjenjuju </a:t>
            </a:r>
            <a:r>
              <a:rPr lang="hr-HR" dirty="0"/>
              <a:t>mjerila </a:t>
            </a:r>
            <a:r>
              <a:rPr lang="hr-HR" dirty="0" smtClean="0"/>
              <a:t>zelene javna nabave za uštedu energije.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4552" y="1536855"/>
            <a:ext cx="1261102" cy="3960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0371911" y="1164921"/>
            <a:ext cx="1820089" cy="964504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Notched Right Arrow 9"/>
          <p:cNvSpPr/>
          <p:nvPr/>
        </p:nvSpPr>
        <p:spPr>
          <a:xfrm rot="5400000">
            <a:off x="10857709" y="565548"/>
            <a:ext cx="848489" cy="343701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4936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Primjer </a:t>
            </a:r>
            <a:r>
              <a:rPr lang="hr-HR" dirty="0" smtClean="0"/>
              <a:t>2: </a:t>
            </a:r>
            <a:endParaRPr lang="hr-HR" dirty="0"/>
          </a:p>
          <a:p>
            <a:r>
              <a:rPr lang="hr-HR" dirty="0"/>
              <a:t>Javni naručitelj </a:t>
            </a:r>
            <a:r>
              <a:rPr lang="hr-HR" dirty="0" smtClean="0"/>
              <a:t>nabavlja stolna računala i zaslone uz </a:t>
            </a:r>
            <a:r>
              <a:rPr lang="hr-HR" dirty="0" smtClean="0">
                <a:solidFill>
                  <a:srgbClr val="00904C"/>
                </a:solidFill>
              </a:rPr>
              <a:t>primjenu mjerila zelene javne nabave koja se odnose na energetsku učinkovitost uređaja</a:t>
            </a:r>
            <a:r>
              <a:rPr lang="hr-HR" dirty="0" smtClean="0"/>
              <a:t>. Vrijednost nabave </a:t>
            </a:r>
            <a:r>
              <a:rPr lang="hr-HR" dirty="0" smtClean="0">
                <a:solidFill>
                  <a:srgbClr val="00904C"/>
                </a:solidFill>
              </a:rPr>
              <a:t>stolnih računala </a:t>
            </a:r>
            <a:r>
              <a:rPr lang="hr-HR" dirty="0" smtClean="0"/>
              <a:t>iznosi  </a:t>
            </a:r>
            <a:r>
              <a:rPr lang="hr-HR" dirty="0" smtClean="0">
                <a:solidFill>
                  <a:srgbClr val="00904C"/>
                </a:solidFill>
              </a:rPr>
              <a:t>32.050,00  kn </a:t>
            </a:r>
            <a:r>
              <a:rPr lang="hr-HR" dirty="0" smtClean="0"/>
              <a:t>(</a:t>
            </a:r>
            <a:r>
              <a:rPr lang="hr-HR" dirty="0"/>
              <a:t>bez PDV-a). </a:t>
            </a:r>
            <a:r>
              <a:rPr lang="hr-HR" dirty="0" smtClean="0"/>
              <a:t>Vrijednost nabave </a:t>
            </a:r>
            <a:r>
              <a:rPr lang="hr-HR" dirty="0" smtClean="0">
                <a:solidFill>
                  <a:srgbClr val="00904C"/>
                </a:solidFill>
              </a:rPr>
              <a:t>zaslona </a:t>
            </a:r>
            <a:r>
              <a:rPr lang="hr-HR" dirty="0" smtClean="0"/>
              <a:t>iznosi </a:t>
            </a:r>
            <a:r>
              <a:rPr lang="hr-HR" dirty="0" smtClean="0">
                <a:solidFill>
                  <a:srgbClr val="00904C"/>
                </a:solidFill>
              </a:rPr>
              <a:t>6.900 kn </a:t>
            </a:r>
            <a:r>
              <a:rPr lang="hr-HR" dirty="0" smtClean="0"/>
              <a:t>(bez PDV-a).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</a:t>
            </a:r>
            <a:r>
              <a:rPr lang="hr-HR" dirty="0" smtClean="0"/>
              <a:t>JP </a:t>
            </a:r>
            <a:r>
              <a:rPr lang="hr-HR" dirty="0"/>
              <a:t>– primjena (Primjer </a:t>
            </a:r>
            <a:r>
              <a:rPr lang="hr-HR" dirty="0" smtClean="0"/>
              <a:t>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1029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JP – primjena (Primjer 2)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00285" y="2211859"/>
            <a:ext cx="9911134" cy="418894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dirty="0" smtClean="0"/>
              <a:t>S obzirom da poznati podaci obuhvaćaju zasebno iskazanu  vrijednost nabave stolnih računala i zasebno iskazanu vrijednost zaslona, u modelu </a:t>
            </a:r>
            <a:r>
              <a:rPr lang="hr-HR" dirty="0"/>
              <a:t>5_IT oprema_</a:t>
            </a:r>
            <a:r>
              <a:rPr lang="hr-HR" dirty="0" err="1"/>
              <a:t>Pu</a:t>
            </a:r>
            <a:r>
              <a:rPr lang="hr-HR" dirty="0"/>
              <a:t>_</a:t>
            </a:r>
            <a:r>
              <a:rPr lang="hr-HR" dirty="0" err="1"/>
              <a:t>M.xlsx</a:t>
            </a:r>
            <a:r>
              <a:rPr lang="hr-HR" dirty="0"/>
              <a:t> </a:t>
            </a:r>
            <a:r>
              <a:rPr lang="hr-HR" dirty="0" smtClean="0"/>
              <a:t>odabire se </a:t>
            </a:r>
            <a:r>
              <a:rPr lang="hr-HR" dirty="0" smtClean="0">
                <a:solidFill>
                  <a:srgbClr val="00904C"/>
                </a:solidFill>
              </a:rPr>
              <a:t>list JP</a:t>
            </a:r>
            <a:r>
              <a:rPr lang="hr-HR" dirty="0" smtClean="0"/>
              <a:t>.</a:t>
            </a:r>
            <a:endParaRPr lang="hr-HR" sz="2500" dirty="0" smtClean="0"/>
          </a:p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hr-HR" dirty="0" smtClean="0"/>
              <a:t>U red "Vrijednost nabave stolnih računala(bez PDV-a)" i </a:t>
            </a:r>
            <a:r>
              <a:rPr lang="hr-HR" dirty="0"/>
              <a:t>stupac "Iznos", </a:t>
            </a:r>
            <a:r>
              <a:rPr lang="hr-HR" dirty="0" smtClean="0"/>
              <a:t>odnosno u  </a:t>
            </a:r>
            <a:r>
              <a:rPr lang="hr-HR" dirty="0" smtClean="0">
                <a:solidFill>
                  <a:srgbClr val="00904C"/>
                </a:solidFill>
              </a:rPr>
              <a:t>ćeliju F5</a:t>
            </a:r>
            <a:r>
              <a:rPr lang="hr-HR" dirty="0" smtClean="0"/>
              <a:t> </a:t>
            </a:r>
            <a:r>
              <a:rPr lang="hr-HR" dirty="0"/>
              <a:t>unosi </a:t>
            </a:r>
            <a:r>
              <a:rPr lang="hr-HR" dirty="0" smtClean="0"/>
              <a:t>se vrijednost nabave stolnih računala od </a:t>
            </a:r>
            <a:r>
              <a:rPr lang="hr-HR" dirty="0" smtClean="0">
                <a:solidFill>
                  <a:srgbClr val="00904C"/>
                </a:solidFill>
              </a:rPr>
              <a:t>32.050,00 </a:t>
            </a:r>
            <a:r>
              <a:rPr lang="hr-HR" dirty="0">
                <a:solidFill>
                  <a:srgbClr val="00904C"/>
                </a:solidFill>
              </a:rPr>
              <a:t>kn </a:t>
            </a:r>
            <a:r>
              <a:rPr lang="hr-HR" dirty="0"/>
              <a:t>bez PDV-a</a:t>
            </a:r>
            <a:r>
              <a:rPr lang="hr-HR" dirty="0" smtClean="0"/>
              <a:t>.</a:t>
            </a:r>
          </a:p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hr-HR" dirty="0"/>
              <a:t>U red "Vrijednost nabave </a:t>
            </a:r>
            <a:r>
              <a:rPr lang="hr-HR" dirty="0" smtClean="0"/>
              <a:t>zaslona(bez </a:t>
            </a:r>
            <a:r>
              <a:rPr lang="hr-HR" dirty="0"/>
              <a:t>PDV-a)" </a:t>
            </a:r>
            <a:r>
              <a:rPr lang="hr-HR" dirty="0" smtClean="0"/>
              <a:t>i </a:t>
            </a:r>
            <a:r>
              <a:rPr lang="hr-HR" dirty="0"/>
              <a:t>stupac "Iznos", odnosno u  </a:t>
            </a:r>
            <a:r>
              <a:rPr lang="hr-HR" dirty="0">
                <a:solidFill>
                  <a:srgbClr val="00904C"/>
                </a:solidFill>
              </a:rPr>
              <a:t>ćeliju </a:t>
            </a:r>
            <a:r>
              <a:rPr lang="hr-HR" dirty="0" smtClean="0">
                <a:solidFill>
                  <a:srgbClr val="00904C"/>
                </a:solidFill>
              </a:rPr>
              <a:t>F7</a:t>
            </a:r>
            <a:r>
              <a:rPr lang="hr-HR" dirty="0" smtClean="0"/>
              <a:t> </a:t>
            </a:r>
            <a:r>
              <a:rPr lang="hr-HR" dirty="0"/>
              <a:t>unosi se vrijednost nabave </a:t>
            </a:r>
            <a:r>
              <a:rPr lang="hr-HR" dirty="0" smtClean="0"/>
              <a:t>                    zaslona od </a:t>
            </a:r>
            <a:r>
              <a:rPr lang="hr-HR" dirty="0" smtClean="0">
                <a:solidFill>
                  <a:srgbClr val="00904C"/>
                </a:solidFill>
              </a:rPr>
              <a:t>6.900,00 </a:t>
            </a:r>
            <a:r>
              <a:rPr lang="hr-HR" dirty="0">
                <a:solidFill>
                  <a:srgbClr val="00904C"/>
                </a:solidFill>
              </a:rPr>
              <a:t>kn </a:t>
            </a:r>
            <a:r>
              <a:rPr lang="hr-HR" dirty="0"/>
              <a:t>bez PDV-a.</a:t>
            </a:r>
          </a:p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endParaRPr lang="hr-HR" dirty="0" smtClean="0"/>
          </a:p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endParaRPr lang="hr-HR" dirty="0" smtClean="0"/>
          </a:p>
          <a:p>
            <a:pPr marL="514350" indent="-51435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328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895" y="697741"/>
            <a:ext cx="4512199" cy="1674757"/>
          </a:xfrm>
        </p:spPr>
        <p:txBody>
          <a:bodyPr>
            <a:normAutofit fontScale="90000"/>
          </a:bodyPr>
          <a:lstStyle/>
          <a:p>
            <a:r>
              <a:rPr lang="hr-HR" dirty="0"/>
              <a:t>Jednostavniji </a:t>
            </a:r>
            <a:r>
              <a:rPr lang="hr-HR" dirty="0" smtClean="0"/>
              <a:t>pristup                                </a:t>
            </a:r>
            <a:r>
              <a:rPr lang="hr-HR" dirty="0"/>
              <a:t>(Model </a:t>
            </a:r>
            <a:r>
              <a:rPr lang="hr-HR" dirty="0" smtClean="0"/>
              <a:t>JP)</a:t>
            </a:r>
            <a:endParaRPr lang="hr-HR" dirty="0"/>
          </a:p>
        </p:txBody>
      </p:sp>
      <p:grpSp>
        <p:nvGrpSpPr>
          <p:cNvPr id="2" name="Group 1"/>
          <p:cNvGrpSpPr/>
          <p:nvPr/>
        </p:nvGrpSpPr>
        <p:grpSpPr>
          <a:xfrm>
            <a:off x="4031655" y="654908"/>
            <a:ext cx="8097715" cy="6223653"/>
            <a:chOff x="4031655" y="654908"/>
            <a:chExt cx="8097715" cy="622365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" t="19510" r="22162" b="8403"/>
            <a:stretch/>
          </p:blipFill>
          <p:spPr bwMode="auto">
            <a:xfrm>
              <a:off x="4100967" y="654908"/>
              <a:ext cx="8028403" cy="6223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031655" y="1412720"/>
              <a:ext cx="1440000" cy="396000"/>
            </a:xfrm>
            <a:prstGeom prst="rect">
              <a:avLst/>
            </a:prstGeom>
            <a:noFill/>
            <a:ln w="38100">
              <a:solidFill>
                <a:srgbClr val="BE2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231446" y="1062680"/>
              <a:ext cx="897924" cy="963827"/>
            </a:xfrm>
            <a:prstGeom prst="rect">
              <a:avLst/>
            </a:prstGeom>
            <a:noFill/>
            <a:ln w="38100">
              <a:solidFill>
                <a:srgbClr val="BE2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10613607" y="1461077"/>
              <a:ext cx="593597" cy="288000"/>
            </a:xfrm>
            <a:prstGeom prst="notchedRightArrow">
              <a:avLst/>
            </a:prstGeom>
            <a:solidFill>
              <a:srgbClr val="BE20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70701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Zelena javna nabava (</a:t>
            </a:r>
            <a:r>
              <a:rPr lang="hr-HR" dirty="0" err="1" smtClean="0"/>
              <a:t>ZeJN</a:t>
            </a:r>
            <a:r>
              <a:rPr lang="hr-HR" dirty="0" smtClean="0"/>
              <a:t>) 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4157492"/>
          </a:xfrm>
        </p:spPr>
        <p:txBody>
          <a:bodyPr>
            <a:normAutofit/>
          </a:bodyPr>
          <a:lstStyle/>
          <a:p>
            <a:r>
              <a:rPr lang="hr-HR" dirty="0" err="1" smtClean="0">
                <a:solidFill>
                  <a:srgbClr val="00904C"/>
                </a:solidFill>
              </a:rPr>
              <a:t>ZeJN</a:t>
            </a:r>
            <a:r>
              <a:rPr lang="hr-HR" dirty="0" smtClean="0"/>
              <a:t> </a:t>
            </a:r>
            <a:r>
              <a:rPr lang="hr-HR" dirty="0"/>
              <a:t>postupak je kojim naručitelji nabavljaju robu, radove i usluge koji tijekom svojeg životnog vijeka imaju manji učinak na okoliš od roba, radova i usluga s istom osnovnom funkcijom koje bi inače naručili. U tu svrhu razvijaju se za pojedine skupine roba, radova i usluga </a:t>
            </a:r>
            <a:r>
              <a:rPr lang="hr-HR" dirty="0">
                <a:solidFill>
                  <a:srgbClr val="00904C"/>
                </a:solidFill>
              </a:rPr>
              <a:t>mjerila zelene javne nabave</a:t>
            </a:r>
            <a:r>
              <a:rPr lang="hr-HR" dirty="0"/>
              <a:t> koja sadrže ključne pritiske na </a:t>
            </a:r>
            <a:r>
              <a:rPr lang="hr-HR" dirty="0" smtClean="0"/>
              <a:t>okoliš.</a:t>
            </a:r>
          </a:p>
          <a:p>
            <a:endParaRPr lang="hr-HR" dirty="0"/>
          </a:p>
          <a:p>
            <a:r>
              <a:rPr lang="hr-HR" dirty="0" smtClean="0">
                <a:solidFill>
                  <a:srgbClr val="00904C"/>
                </a:solidFill>
              </a:rPr>
              <a:t>Mjerila </a:t>
            </a:r>
            <a:r>
              <a:rPr lang="hr-HR" dirty="0" err="1" smtClean="0">
                <a:solidFill>
                  <a:srgbClr val="00904C"/>
                </a:solidFill>
              </a:rPr>
              <a:t>ZeJN</a:t>
            </a:r>
            <a:r>
              <a:rPr lang="hr-HR" dirty="0">
                <a:solidFill>
                  <a:srgbClr val="00904C"/>
                </a:solidFill>
              </a:rPr>
              <a:t>: </a:t>
            </a:r>
            <a:r>
              <a:rPr lang="hr-HR" dirty="0">
                <a:solidFill>
                  <a:srgbClr val="00904C"/>
                </a:solidFill>
                <a:hlinkClick r:id="rId2"/>
              </a:rPr>
              <a:t>http://</a:t>
            </a:r>
            <a:r>
              <a:rPr lang="hr-HR" dirty="0" smtClean="0">
                <a:solidFill>
                  <a:srgbClr val="00904C"/>
                </a:solidFill>
                <a:hlinkClick r:id="rId2"/>
              </a:rPr>
              <a:t>www.zelenanabava.hr/mjerila</a:t>
            </a:r>
            <a:endParaRPr lang="hr-HR" dirty="0" smtClean="0">
              <a:solidFill>
                <a:srgbClr val="00904C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51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534426" cy="4036844"/>
          </a:xfrm>
        </p:spPr>
        <p:txBody>
          <a:bodyPr>
            <a:normAutofit/>
          </a:bodyPr>
          <a:lstStyle/>
          <a:p>
            <a:r>
              <a:rPr lang="hr-HR" dirty="0"/>
              <a:t>Uz zadane proračunske podatke, model </a:t>
            </a:r>
            <a:r>
              <a:rPr lang="hr-HR" dirty="0" smtClean="0"/>
              <a:t>JP </a:t>
            </a:r>
            <a:r>
              <a:rPr lang="hr-HR" dirty="0"/>
              <a:t>računa međurezultate te potom konačan, izlazni rezultat. </a:t>
            </a:r>
            <a:r>
              <a:rPr lang="hr-HR" dirty="0">
                <a:solidFill>
                  <a:srgbClr val="00904C"/>
                </a:solidFill>
              </a:rPr>
              <a:t>Konačan rezultat je ušteđena, odnosno izbjegnuta emisija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 smtClean="0">
                <a:solidFill>
                  <a:srgbClr val="00904C"/>
                </a:solidFill>
              </a:rPr>
              <a:t>nabave računala i zaslona uz </a:t>
            </a:r>
            <a:r>
              <a:rPr lang="hr-HR" dirty="0">
                <a:solidFill>
                  <a:srgbClr val="00904C"/>
                </a:solidFill>
              </a:rPr>
              <a:t>primjenu mjerila </a:t>
            </a:r>
            <a:r>
              <a:rPr lang="hr-HR" dirty="0" smtClean="0">
                <a:solidFill>
                  <a:srgbClr val="00904C"/>
                </a:solidFill>
              </a:rPr>
              <a:t>zelene javne nabave </a:t>
            </a:r>
            <a:r>
              <a:rPr lang="hr-HR" dirty="0">
                <a:solidFill>
                  <a:srgbClr val="00904C"/>
                </a:solidFill>
              </a:rPr>
              <a:t>koja se odnose na </a:t>
            </a:r>
            <a:r>
              <a:rPr lang="hr-HR" dirty="0" smtClean="0">
                <a:solidFill>
                  <a:srgbClr val="00904C"/>
                </a:solidFill>
              </a:rPr>
              <a:t>uštedu energije.</a:t>
            </a:r>
          </a:p>
          <a:p>
            <a:endParaRPr lang="hr-HR" dirty="0" smtClean="0">
              <a:solidFill>
                <a:srgbClr val="00904C"/>
              </a:solidFill>
            </a:endParaRP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</a:t>
            </a:r>
            <a:r>
              <a:rPr lang="hr-HR" dirty="0" smtClean="0"/>
              <a:t>JP </a:t>
            </a:r>
            <a:r>
              <a:rPr lang="hr-HR" dirty="0"/>
              <a:t>– primjena (Primjer </a:t>
            </a:r>
            <a:r>
              <a:rPr lang="hr-HR" dirty="0" smtClean="0"/>
              <a:t>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249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9895" y="697741"/>
            <a:ext cx="4512199" cy="1674757"/>
          </a:xfrm>
        </p:spPr>
        <p:txBody>
          <a:bodyPr>
            <a:normAutofit fontScale="90000"/>
          </a:bodyPr>
          <a:lstStyle/>
          <a:p>
            <a:r>
              <a:rPr lang="hr-HR" dirty="0"/>
              <a:t>Jednostavniji </a:t>
            </a:r>
            <a:r>
              <a:rPr lang="hr-HR" dirty="0" smtClean="0"/>
              <a:t>pristup                                </a:t>
            </a:r>
            <a:r>
              <a:rPr lang="hr-HR" dirty="0"/>
              <a:t>(Model </a:t>
            </a:r>
            <a:r>
              <a:rPr lang="hr-HR" dirty="0" smtClean="0"/>
              <a:t>JP)</a:t>
            </a: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19510" r="22162" b="8403"/>
          <a:stretch/>
        </p:blipFill>
        <p:spPr bwMode="auto">
          <a:xfrm>
            <a:off x="4163597" y="654908"/>
            <a:ext cx="8028403" cy="62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otched Right Arrow 6"/>
          <p:cNvSpPr/>
          <p:nvPr/>
        </p:nvSpPr>
        <p:spPr>
          <a:xfrm>
            <a:off x="9201293" y="5592531"/>
            <a:ext cx="1080000" cy="288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4046839" y="5115697"/>
            <a:ext cx="1371600" cy="538619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Notched Right Arrow 8"/>
          <p:cNvSpPr/>
          <p:nvPr/>
        </p:nvSpPr>
        <p:spPr>
          <a:xfrm>
            <a:off x="9226079" y="6609921"/>
            <a:ext cx="1080000" cy="288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4046839" y="6128950"/>
            <a:ext cx="1371600" cy="5400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04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0" y="2230952"/>
            <a:ext cx="9693791" cy="3350858"/>
          </a:xfrm>
        </p:spPr>
        <p:txBody>
          <a:bodyPr/>
          <a:lstStyle/>
          <a:p>
            <a:r>
              <a:rPr lang="hr-HR" dirty="0">
                <a:solidFill>
                  <a:srgbClr val="00904C"/>
                </a:solidFill>
              </a:rPr>
              <a:t>Rezultat : </a:t>
            </a:r>
          </a:p>
          <a:p>
            <a:r>
              <a:rPr lang="hr-HR" dirty="0"/>
              <a:t>Nabavom </a:t>
            </a:r>
            <a:r>
              <a:rPr lang="hr-HR" dirty="0" smtClean="0"/>
              <a:t>stolnih računala u iznosu od 32.050,00 kn (bez PDV-a) i </a:t>
            </a:r>
            <a:r>
              <a:rPr lang="hr-HR" dirty="0"/>
              <a:t>zaslona u vrijednosti od </a:t>
            </a:r>
            <a:r>
              <a:rPr lang="hr-HR" dirty="0" smtClean="0"/>
              <a:t>6.900,00 </a:t>
            </a:r>
            <a:r>
              <a:rPr lang="hr-HR" dirty="0"/>
              <a:t>kn </a:t>
            </a:r>
            <a:r>
              <a:rPr lang="hr-HR" dirty="0" smtClean="0"/>
              <a:t>(</a:t>
            </a:r>
            <a:r>
              <a:rPr lang="hr-HR" dirty="0"/>
              <a:t>bez PDV-a) uz primjenu mjerila </a:t>
            </a:r>
            <a:r>
              <a:rPr lang="hr-HR" dirty="0">
                <a:solidFill>
                  <a:srgbClr val="00904C"/>
                </a:solidFill>
              </a:rPr>
              <a:t>zelene javne nabave koja se odnose na potrošnju </a:t>
            </a:r>
            <a:r>
              <a:rPr lang="hr-HR" dirty="0" smtClean="0">
                <a:solidFill>
                  <a:srgbClr val="00904C"/>
                </a:solidFill>
              </a:rPr>
              <a:t>energije,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904C"/>
                </a:solidFill>
              </a:rPr>
              <a:t>izbjegnuta </a:t>
            </a:r>
            <a:r>
              <a:rPr lang="hr-HR" dirty="0">
                <a:solidFill>
                  <a:srgbClr val="00904C"/>
                </a:solidFill>
              </a:rPr>
              <a:t>je emisija od </a:t>
            </a:r>
            <a:r>
              <a:rPr lang="hr-HR" dirty="0" smtClean="0">
                <a:solidFill>
                  <a:srgbClr val="00904C"/>
                </a:solidFill>
              </a:rPr>
              <a:t>0,19 </a:t>
            </a:r>
            <a:r>
              <a:rPr lang="hr-HR" dirty="0">
                <a:solidFill>
                  <a:srgbClr val="00904C"/>
                </a:solidFill>
              </a:rPr>
              <a:t>tona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godišnje</a:t>
            </a:r>
            <a:r>
              <a:rPr lang="hr-HR" dirty="0"/>
              <a:t>. Razmatrano kroz cijeli pretpostavljeni životni vijek </a:t>
            </a:r>
            <a:r>
              <a:rPr lang="hr-HR" dirty="0" smtClean="0"/>
              <a:t>stolnih računala </a:t>
            </a:r>
            <a:r>
              <a:rPr lang="hr-HR" dirty="0"/>
              <a:t>i zaslona, izbjegnuta je emisija CO</a:t>
            </a:r>
            <a:r>
              <a:rPr lang="hr-HR" baseline="-25000" dirty="0"/>
              <a:t>2</a:t>
            </a:r>
            <a:r>
              <a:rPr lang="hr-HR" dirty="0"/>
              <a:t> od ukupno </a:t>
            </a:r>
            <a:r>
              <a:rPr lang="hr-HR" dirty="0" smtClean="0"/>
              <a:t>0,92 </a:t>
            </a:r>
            <a:r>
              <a:rPr lang="hr-HR" dirty="0"/>
              <a:t>tone. 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</a:t>
            </a:r>
            <a:r>
              <a:rPr lang="hr-HR" dirty="0" smtClean="0"/>
              <a:t>JP </a:t>
            </a:r>
            <a:r>
              <a:rPr lang="hr-HR" dirty="0"/>
              <a:t>– primjena (Primjer </a:t>
            </a:r>
            <a:r>
              <a:rPr lang="hr-HR" dirty="0" smtClean="0"/>
              <a:t>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7695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Detaljniji </a:t>
            </a:r>
            <a:r>
              <a:rPr lang="hr-HR" dirty="0"/>
              <a:t>pristup (Model </a:t>
            </a:r>
            <a:r>
              <a:rPr lang="hr-HR" dirty="0" smtClean="0"/>
              <a:t>DP</a:t>
            </a:r>
            <a:r>
              <a:rPr lang="hr-H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236591" cy="3350858"/>
          </a:xfrm>
        </p:spPr>
        <p:txBody>
          <a:bodyPr>
            <a:normAutofit/>
          </a:bodyPr>
          <a:lstStyle/>
          <a:p>
            <a:r>
              <a:rPr lang="hr-HR" dirty="0"/>
              <a:t>Model </a:t>
            </a:r>
            <a:r>
              <a:rPr lang="hr-HR" dirty="0" smtClean="0"/>
              <a:t>DP </a:t>
            </a:r>
            <a:r>
              <a:rPr lang="hr-HR" dirty="0"/>
              <a:t>predstavlja </a:t>
            </a:r>
            <a:r>
              <a:rPr lang="hr-HR" dirty="0" smtClean="0"/>
              <a:t>detaljniji </a:t>
            </a:r>
            <a:r>
              <a:rPr lang="hr-HR" dirty="0"/>
              <a:t>oblik izračuna uštede </a:t>
            </a:r>
            <a:r>
              <a:rPr lang="hr-HR" dirty="0" smtClean="0"/>
              <a:t>CO</a:t>
            </a:r>
            <a:r>
              <a:rPr lang="hr-HR" baseline="-25000" dirty="0" smtClean="0"/>
              <a:t>2</a:t>
            </a:r>
            <a:r>
              <a:rPr lang="hr-HR" dirty="0"/>
              <a:t> za nabavu računala (stolnih i/ili prijenosnih), zaslona i/ili punjača za mobilne uređaje (mobitele) uz primjenu </a:t>
            </a:r>
            <a:r>
              <a:rPr lang="hr-HR" dirty="0">
                <a:solidFill>
                  <a:srgbClr val="00904C"/>
                </a:solidFill>
              </a:rPr>
              <a:t>mjerila zelene javne nabave koja se odnose na potrošnju energije</a:t>
            </a:r>
            <a:r>
              <a:rPr lang="hr-HR" dirty="0" smtClean="0"/>
              <a:t>. Model DP koristi se kada </a:t>
            </a:r>
            <a:r>
              <a:rPr lang="hr-HR" dirty="0"/>
              <a:t>su dostupni podaci o </a:t>
            </a:r>
            <a:r>
              <a:rPr lang="hr-HR" dirty="0" smtClean="0">
                <a:solidFill>
                  <a:srgbClr val="00904C"/>
                </a:solidFill>
              </a:rPr>
              <a:t>broju i vrsti IT opreme koja se nabavlja (računala i zasloni) te o broju punjača za mobilne uređaje (mobitele).</a:t>
            </a:r>
          </a:p>
          <a:p>
            <a:endParaRPr lang="hr-HR" dirty="0" smtClean="0">
              <a:solidFill>
                <a:srgbClr val="009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9895" y="697741"/>
            <a:ext cx="8742321" cy="167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dirty="0" smtClean="0"/>
              <a:t>Detaljniji pristup                          (Model DP)</a:t>
            </a:r>
            <a:endParaRPr lang="hr-H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8311" y="2546174"/>
            <a:ext cx="4392744" cy="4278578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00904C"/>
                </a:solidFill>
              </a:rPr>
              <a:t>Model DP </a:t>
            </a:r>
            <a:r>
              <a:rPr lang="hr-HR" dirty="0"/>
              <a:t>omogućava izračun uštede CO</a:t>
            </a:r>
            <a:r>
              <a:rPr lang="hr-HR" baseline="-25000" dirty="0"/>
              <a:t>2</a:t>
            </a:r>
            <a:r>
              <a:rPr lang="hr-HR" dirty="0"/>
              <a:t> </a:t>
            </a:r>
            <a:r>
              <a:rPr lang="hr-HR" dirty="0" smtClean="0"/>
              <a:t>na   osnovi </a:t>
            </a:r>
            <a:r>
              <a:rPr lang="hr-HR" dirty="0" smtClean="0">
                <a:solidFill>
                  <a:srgbClr val="00904C"/>
                </a:solidFill>
              </a:rPr>
              <a:t>podatka o broju stolnih računala, prijenosnih računala, zaslona i/ili punjača za mobitele </a:t>
            </a:r>
            <a:r>
              <a:rPr lang="hr-HR" dirty="0" smtClean="0"/>
              <a:t>koji se nabavljaju u postupcima javne nabave u kojima se primjenjuju </a:t>
            </a:r>
            <a:r>
              <a:rPr lang="hr-HR" dirty="0"/>
              <a:t>mjerila </a:t>
            </a:r>
            <a:r>
              <a:rPr lang="hr-HR" dirty="0" smtClean="0"/>
              <a:t>zelene javne nabave za uštedu energije.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60951" y="513387"/>
            <a:ext cx="7480945" cy="5863038"/>
            <a:chOff x="4711055" y="488335"/>
            <a:chExt cx="7480945" cy="5863038"/>
          </a:xfrm>
        </p:grpSpPr>
        <p:pic>
          <p:nvPicPr>
            <p:cNvPr id="5" name="Picture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9" t="20040" r="4447" b="12025"/>
            <a:stretch/>
          </p:blipFill>
          <p:spPr bwMode="auto">
            <a:xfrm>
              <a:off x="4852094" y="1053205"/>
              <a:ext cx="7339906" cy="52981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11055" y="2262180"/>
              <a:ext cx="1387916" cy="396000"/>
            </a:xfrm>
            <a:prstGeom prst="rect">
              <a:avLst/>
            </a:prstGeom>
            <a:noFill/>
            <a:ln w="38100">
              <a:solidFill>
                <a:srgbClr val="BE2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246291" y="1522593"/>
              <a:ext cx="1945709" cy="1759226"/>
            </a:xfrm>
            <a:prstGeom prst="rect">
              <a:avLst/>
            </a:prstGeom>
            <a:noFill/>
            <a:ln w="38100">
              <a:solidFill>
                <a:srgbClr val="BE2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Notched Right Arrow 8"/>
            <p:cNvSpPr/>
            <p:nvPr/>
          </p:nvSpPr>
          <p:spPr>
            <a:xfrm rot="5400000">
              <a:off x="10725737" y="837743"/>
              <a:ext cx="986816" cy="288000"/>
            </a:xfrm>
            <a:prstGeom prst="notchedRightArrow">
              <a:avLst/>
            </a:prstGeom>
            <a:solidFill>
              <a:srgbClr val="BE20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79799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</a:t>
            </a:r>
            <a:r>
              <a:rPr lang="hr-HR" dirty="0" smtClean="0"/>
              <a:t>DP </a:t>
            </a:r>
            <a:r>
              <a:rPr lang="hr-HR" dirty="0"/>
              <a:t>– primjena (Primjer </a:t>
            </a:r>
            <a:r>
              <a:rPr lang="hr-HR" dirty="0" smtClean="0"/>
              <a:t>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113024" cy="3350858"/>
          </a:xfrm>
        </p:spPr>
        <p:txBody>
          <a:bodyPr/>
          <a:lstStyle/>
          <a:p>
            <a:r>
              <a:rPr lang="hr-HR" dirty="0"/>
              <a:t>Primjer </a:t>
            </a:r>
            <a:r>
              <a:rPr lang="hr-HR" dirty="0" smtClean="0"/>
              <a:t>3: </a:t>
            </a:r>
            <a:endParaRPr lang="hr-HR" dirty="0"/>
          </a:p>
          <a:p>
            <a:r>
              <a:rPr lang="hr-HR" dirty="0"/>
              <a:t>Javni naručitelj </a:t>
            </a:r>
            <a:r>
              <a:rPr lang="hr-HR" dirty="0" smtClean="0"/>
              <a:t>nabavio je uz </a:t>
            </a:r>
            <a:r>
              <a:rPr lang="hr-HR" dirty="0" smtClean="0">
                <a:solidFill>
                  <a:srgbClr val="00904C"/>
                </a:solidFill>
              </a:rPr>
              <a:t>primjenu mjerila javne nabave koja se odnose na uštedu energije 15 stolnih računala, 15 zaslona i 36 prijenosnih računala </a:t>
            </a:r>
            <a:r>
              <a:rPr lang="hr-HR" dirty="0" smtClean="0"/>
              <a:t>u ukupnoj vrijednosti od 235.390,00 kn (bez PDV-a).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9228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DP – primjena (Primjer 3)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00284" y="2088289"/>
            <a:ext cx="10212775" cy="4646141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AutoNum type="arabicPeriod"/>
            </a:pPr>
            <a:r>
              <a:rPr lang="hr-HR" sz="2700" dirty="0" smtClean="0"/>
              <a:t>S obzirom da poznati podaci obuhvaćaju zasebno iskazan broj IT opreme koja se nabavlja - 15 stolnih računala, 15 zaslona i                       36 prijenosnih računala, u modelu </a:t>
            </a:r>
            <a:r>
              <a:rPr lang="hr-HR" sz="2700" dirty="0"/>
              <a:t>5_IT oprema_</a:t>
            </a:r>
            <a:r>
              <a:rPr lang="hr-HR" sz="2700" dirty="0" err="1"/>
              <a:t>Pu</a:t>
            </a:r>
            <a:r>
              <a:rPr lang="hr-HR" sz="2700" dirty="0"/>
              <a:t>_</a:t>
            </a:r>
            <a:r>
              <a:rPr lang="hr-HR" sz="2700" dirty="0" err="1"/>
              <a:t>M.xlsx</a:t>
            </a:r>
            <a:r>
              <a:rPr lang="hr-HR" sz="2700" dirty="0"/>
              <a:t> </a:t>
            </a:r>
            <a:r>
              <a:rPr lang="hr-HR" sz="2700" dirty="0" smtClean="0"/>
              <a:t>               odabire se </a:t>
            </a:r>
            <a:r>
              <a:rPr lang="hr-HR" sz="2700" dirty="0" smtClean="0">
                <a:solidFill>
                  <a:srgbClr val="00904C"/>
                </a:solidFill>
              </a:rPr>
              <a:t>list </a:t>
            </a:r>
            <a:r>
              <a:rPr lang="hr-HR" sz="2700" dirty="0">
                <a:solidFill>
                  <a:srgbClr val="00904C"/>
                </a:solidFill>
              </a:rPr>
              <a:t>D</a:t>
            </a:r>
            <a:r>
              <a:rPr lang="hr-HR" sz="2700" dirty="0" smtClean="0">
                <a:solidFill>
                  <a:srgbClr val="00904C"/>
                </a:solidFill>
              </a:rPr>
              <a:t>P</a:t>
            </a:r>
            <a:r>
              <a:rPr lang="hr-HR" sz="2700" dirty="0" smtClean="0"/>
              <a:t>.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hr-HR" sz="2700" dirty="0" smtClean="0"/>
              <a:t>U red "Broj stolnih računala" i </a:t>
            </a:r>
            <a:r>
              <a:rPr lang="hr-HR" sz="2700" dirty="0"/>
              <a:t>stupac "Iznos", </a:t>
            </a:r>
            <a:r>
              <a:rPr lang="hr-HR" sz="2700" dirty="0" smtClean="0"/>
              <a:t>odnosno u  </a:t>
            </a:r>
            <a:r>
              <a:rPr lang="hr-HR" sz="2700" dirty="0" smtClean="0">
                <a:solidFill>
                  <a:srgbClr val="00904C"/>
                </a:solidFill>
              </a:rPr>
              <a:t>ćeliju F5</a:t>
            </a:r>
            <a:r>
              <a:rPr lang="hr-HR" sz="2700" dirty="0" smtClean="0"/>
              <a:t> </a:t>
            </a:r>
            <a:r>
              <a:rPr lang="hr-HR" sz="2700" dirty="0"/>
              <a:t>unosi </a:t>
            </a:r>
            <a:r>
              <a:rPr lang="hr-HR" sz="2700" dirty="0" smtClean="0"/>
              <a:t>se broj stolnih računala koja se nabavljaju - </a:t>
            </a:r>
            <a:r>
              <a:rPr lang="hr-HR" sz="2700" dirty="0" smtClean="0">
                <a:solidFill>
                  <a:srgbClr val="00904C"/>
                </a:solidFill>
              </a:rPr>
              <a:t>15</a:t>
            </a:r>
            <a:r>
              <a:rPr lang="hr-HR" sz="2700" dirty="0" smtClean="0"/>
              <a:t> kom.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hr-HR" sz="2700" dirty="0" smtClean="0"/>
              <a:t>U red </a:t>
            </a:r>
            <a:r>
              <a:rPr lang="hr-HR" sz="2700" dirty="0"/>
              <a:t>"Broj </a:t>
            </a:r>
            <a:r>
              <a:rPr lang="hr-HR" sz="2700" dirty="0" smtClean="0"/>
              <a:t>prijenosnih </a:t>
            </a:r>
            <a:r>
              <a:rPr lang="hr-HR" sz="2700" dirty="0"/>
              <a:t>računala" i stupac "Iznos", odnosno u </a:t>
            </a:r>
            <a:r>
              <a:rPr lang="hr-HR" sz="2700" dirty="0" smtClean="0">
                <a:solidFill>
                  <a:srgbClr val="00904C"/>
                </a:solidFill>
              </a:rPr>
              <a:t>ćeliju F7</a:t>
            </a:r>
            <a:r>
              <a:rPr lang="hr-HR" sz="2700" dirty="0" smtClean="0"/>
              <a:t> </a:t>
            </a:r>
            <a:r>
              <a:rPr lang="hr-HR" sz="2700" dirty="0"/>
              <a:t>unosi se broj </a:t>
            </a:r>
            <a:r>
              <a:rPr lang="hr-HR" sz="2700" dirty="0" smtClean="0"/>
              <a:t>prijenosnih </a:t>
            </a:r>
            <a:r>
              <a:rPr lang="hr-HR" sz="2700" dirty="0"/>
              <a:t>računala koja se nabavljaju - </a:t>
            </a:r>
            <a:r>
              <a:rPr lang="hr-HR" sz="2700" dirty="0" smtClean="0">
                <a:solidFill>
                  <a:srgbClr val="00904C"/>
                </a:solidFill>
              </a:rPr>
              <a:t>36</a:t>
            </a:r>
            <a:r>
              <a:rPr lang="hr-HR" sz="2700" dirty="0" smtClean="0"/>
              <a:t> kom.</a:t>
            </a: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hr-HR" sz="2700" dirty="0"/>
              <a:t>U red "Broj </a:t>
            </a:r>
            <a:r>
              <a:rPr lang="hr-HR" sz="2700" dirty="0" smtClean="0"/>
              <a:t>zaslona" </a:t>
            </a:r>
            <a:r>
              <a:rPr lang="hr-HR" sz="2700" dirty="0"/>
              <a:t>i stupac "Iznos", odnosno u </a:t>
            </a:r>
            <a:r>
              <a:rPr lang="hr-HR" sz="2700" dirty="0" smtClean="0"/>
              <a:t>                               </a:t>
            </a:r>
            <a:r>
              <a:rPr lang="hr-HR" sz="2700" dirty="0">
                <a:solidFill>
                  <a:srgbClr val="00904C"/>
                </a:solidFill>
              </a:rPr>
              <a:t>ćeliju </a:t>
            </a:r>
            <a:r>
              <a:rPr lang="hr-HR" sz="2700" dirty="0" smtClean="0">
                <a:solidFill>
                  <a:srgbClr val="00904C"/>
                </a:solidFill>
              </a:rPr>
              <a:t>F9</a:t>
            </a:r>
            <a:r>
              <a:rPr lang="hr-HR" sz="2700" dirty="0" smtClean="0"/>
              <a:t> unosi </a:t>
            </a:r>
            <a:r>
              <a:rPr lang="hr-HR" sz="2700" dirty="0"/>
              <a:t>se broj </a:t>
            </a:r>
            <a:r>
              <a:rPr lang="hr-HR" sz="2700" dirty="0" smtClean="0"/>
              <a:t>zaslona koji </a:t>
            </a:r>
            <a:r>
              <a:rPr lang="hr-HR" sz="2700" dirty="0"/>
              <a:t>se </a:t>
            </a:r>
            <a:r>
              <a:rPr lang="hr-HR" sz="2700" dirty="0" smtClean="0"/>
              <a:t>nabavlja </a:t>
            </a:r>
            <a:r>
              <a:rPr lang="hr-HR" sz="2700" dirty="0"/>
              <a:t>- </a:t>
            </a:r>
            <a:r>
              <a:rPr lang="hr-HR" sz="2700" dirty="0">
                <a:solidFill>
                  <a:srgbClr val="00904C"/>
                </a:solidFill>
              </a:rPr>
              <a:t>15</a:t>
            </a:r>
            <a:r>
              <a:rPr lang="hr-HR" sz="2700" dirty="0"/>
              <a:t> kom</a:t>
            </a:r>
            <a:r>
              <a:rPr lang="hr-HR" sz="2700" dirty="0" smtClean="0"/>
              <a:t>.</a:t>
            </a:r>
            <a:endParaRPr lang="hr-HR" sz="2700" dirty="0"/>
          </a:p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endParaRPr lang="hr-HR" dirty="0" smtClean="0"/>
          </a:p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endParaRPr lang="hr-HR" dirty="0" smtClean="0"/>
          </a:p>
          <a:p>
            <a:pPr marL="514350" indent="-51435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0296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9895" y="697741"/>
            <a:ext cx="8742321" cy="167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dirty="0" smtClean="0"/>
              <a:t>Detaljniji pristup                          (Model DP)</a:t>
            </a:r>
            <a:endParaRPr lang="hr-HR" dirty="0"/>
          </a:p>
        </p:txBody>
      </p:sp>
      <p:grpSp>
        <p:nvGrpSpPr>
          <p:cNvPr id="2" name="Group 1"/>
          <p:cNvGrpSpPr/>
          <p:nvPr/>
        </p:nvGrpSpPr>
        <p:grpSpPr>
          <a:xfrm>
            <a:off x="4711055" y="1089765"/>
            <a:ext cx="7430841" cy="5292000"/>
            <a:chOff x="4711055" y="1089765"/>
            <a:chExt cx="7430841" cy="5292000"/>
          </a:xfrm>
        </p:grpSpPr>
        <p:pic>
          <p:nvPicPr>
            <p:cNvPr id="5" name="Picture 2"/>
            <p:cNvPicPr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8" t="20290" r="4658" b="12029"/>
            <a:stretch/>
          </p:blipFill>
          <p:spPr bwMode="auto">
            <a:xfrm>
              <a:off x="4788970" y="1089765"/>
              <a:ext cx="7340400" cy="52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711055" y="2286437"/>
              <a:ext cx="1399428" cy="396000"/>
            </a:xfrm>
            <a:prstGeom prst="rect">
              <a:avLst/>
            </a:prstGeom>
            <a:noFill/>
            <a:ln w="38100">
              <a:solidFill>
                <a:srgbClr val="BE2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243972" y="1610720"/>
              <a:ext cx="897924" cy="1721203"/>
            </a:xfrm>
            <a:prstGeom prst="rect">
              <a:avLst/>
            </a:prstGeom>
            <a:noFill/>
            <a:ln w="38100">
              <a:solidFill>
                <a:srgbClr val="BE2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9661629" y="2346086"/>
              <a:ext cx="593597" cy="288000"/>
            </a:xfrm>
            <a:prstGeom prst="notchedRightArrow">
              <a:avLst/>
            </a:prstGeom>
            <a:solidFill>
              <a:srgbClr val="BE20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035658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</a:t>
            </a:r>
            <a:r>
              <a:rPr lang="hr-HR" dirty="0" smtClean="0"/>
              <a:t>DP </a:t>
            </a:r>
            <a:r>
              <a:rPr lang="hr-HR" dirty="0"/>
              <a:t>– primjena (Primjer </a:t>
            </a:r>
            <a:r>
              <a:rPr lang="hr-HR" dirty="0" smtClean="0"/>
              <a:t>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 zadane proračunske podatke, model </a:t>
            </a:r>
            <a:r>
              <a:rPr lang="hr-HR" dirty="0" smtClean="0"/>
              <a:t>DP </a:t>
            </a:r>
            <a:r>
              <a:rPr lang="hr-HR" dirty="0"/>
              <a:t>računa međurezultate te potom konačan, izlazni rezultat. </a:t>
            </a:r>
            <a:r>
              <a:rPr lang="hr-HR" dirty="0">
                <a:solidFill>
                  <a:srgbClr val="00904C"/>
                </a:solidFill>
              </a:rPr>
              <a:t>Konačan rezultat je ušteđena, odnosno izbjegnuta emisija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uz primjenu mjerila </a:t>
            </a:r>
            <a:r>
              <a:rPr lang="hr-HR" dirty="0" smtClean="0">
                <a:solidFill>
                  <a:srgbClr val="00904C"/>
                </a:solidFill>
              </a:rPr>
              <a:t>zelene javne nabave koja </a:t>
            </a:r>
            <a:r>
              <a:rPr lang="hr-HR" dirty="0">
                <a:solidFill>
                  <a:srgbClr val="00904C"/>
                </a:solidFill>
              </a:rPr>
              <a:t>se odnose na uštedu </a:t>
            </a:r>
            <a:r>
              <a:rPr lang="hr-HR" dirty="0" smtClean="0">
                <a:solidFill>
                  <a:srgbClr val="00904C"/>
                </a:solidFill>
              </a:rPr>
              <a:t>energije </a:t>
            </a:r>
            <a:r>
              <a:rPr lang="hr-HR" dirty="0" smtClean="0"/>
              <a:t>u nabavi računala i zaslona.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8650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9895" y="697741"/>
            <a:ext cx="8742321" cy="167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dirty="0" smtClean="0"/>
              <a:t>Detaljniji pristup                          (Model DP)</a:t>
            </a:r>
            <a:endParaRPr lang="hr-HR" dirty="0"/>
          </a:p>
        </p:txBody>
      </p:sp>
      <p:grpSp>
        <p:nvGrpSpPr>
          <p:cNvPr id="2" name="Group 1"/>
          <p:cNvGrpSpPr/>
          <p:nvPr/>
        </p:nvGrpSpPr>
        <p:grpSpPr>
          <a:xfrm>
            <a:off x="4535354" y="1092774"/>
            <a:ext cx="7518860" cy="5292000"/>
            <a:chOff x="4673140" y="1089765"/>
            <a:chExt cx="7518860" cy="5292000"/>
          </a:xfrm>
        </p:grpSpPr>
        <p:pic>
          <p:nvPicPr>
            <p:cNvPr id="5" name="Picture 2"/>
            <p:cNvPicPr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8" t="20290" r="4658" b="12029"/>
            <a:stretch/>
          </p:blipFill>
          <p:spPr bwMode="auto">
            <a:xfrm>
              <a:off x="4851600" y="1089765"/>
              <a:ext cx="7340400" cy="52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Notched Right Arrow 5"/>
            <p:cNvSpPr/>
            <p:nvPr/>
          </p:nvSpPr>
          <p:spPr>
            <a:xfrm>
              <a:off x="9241477" y="5009275"/>
              <a:ext cx="1080000" cy="288000"/>
            </a:xfrm>
            <a:prstGeom prst="notchedRightArrow">
              <a:avLst/>
            </a:prstGeom>
            <a:solidFill>
              <a:srgbClr val="BE20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3140" y="4577078"/>
              <a:ext cx="1371600" cy="538619"/>
            </a:xfrm>
            <a:prstGeom prst="rect">
              <a:avLst/>
            </a:prstGeom>
            <a:noFill/>
            <a:ln w="38100">
              <a:solidFill>
                <a:srgbClr val="BE2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59788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41" y="961788"/>
            <a:ext cx="9534426" cy="99591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IT oprema - računala i zasloni i punjači za mobilne uređaje (mobitele)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458990"/>
            <a:ext cx="9534426" cy="4040659"/>
          </a:xfrm>
        </p:spPr>
        <p:txBody>
          <a:bodyPr>
            <a:normAutofit/>
          </a:bodyPr>
          <a:lstStyle/>
          <a:p>
            <a:r>
              <a:rPr lang="hr-HR" dirty="0"/>
              <a:t>Iako elektronički </a:t>
            </a:r>
            <a:r>
              <a:rPr lang="hr-HR" dirty="0" smtClean="0"/>
              <a:t>informatički uređaji i mobilni uređaji (mobiteli) ubrzavaju </a:t>
            </a:r>
            <a:r>
              <a:rPr lang="hr-HR" dirty="0"/>
              <a:t>i olakšavaju niz </a:t>
            </a:r>
            <a:r>
              <a:rPr lang="hr-HR" dirty="0" smtClean="0"/>
              <a:t>aktivnosti, </a:t>
            </a:r>
            <a:r>
              <a:rPr lang="hr-HR" dirty="0"/>
              <a:t>oni tijekom cijelog svog životnog ciklusa predstavljaju pritisak na </a:t>
            </a:r>
            <a:r>
              <a:rPr lang="hr-HR" dirty="0" smtClean="0"/>
              <a:t>okoliš. Između ostalog, potrošnja električne energije za njihov rad pridonosi emisiji stakleničkih plinova. </a:t>
            </a:r>
          </a:p>
          <a:p>
            <a:r>
              <a:rPr lang="hr-HR" dirty="0" smtClean="0">
                <a:solidFill>
                  <a:srgbClr val="00904C"/>
                </a:solidFill>
              </a:rPr>
              <a:t>Kako </a:t>
            </a:r>
            <a:r>
              <a:rPr lang="hr-HR" dirty="0">
                <a:solidFill>
                  <a:srgbClr val="00904C"/>
                </a:solidFill>
              </a:rPr>
              <a:t>bi se smanjila potrošnja energije i s time povezana emisija stakleničkih plinova, mjerilima zelene javne nabave </a:t>
            </a:r>
            <a:r>
              <a:rPr lang="hr-HR" dirty="0" smtClean="0">
                <a:solidFill>
                  <a:srgbClr val="00904C"/>
                </a:solidFill>
              </a:rPr>
              <a:t>                potiče se između ostalog nabava energetski                        učinkovitih računala i zaslona te punjača za mobitele.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59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DP – primjena (Primjer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560575" cy="378678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904C"/>
                </a:solidFill>
              </a:rPr>
              <a:t>Rezultat : </a:t>
            </a:r>
          </a:p>
          <a:p>
            <a:r>
              <a:rPr lang="hr-HR" dirty="0"/>
              <a:t>Nabavom </a:t>
            </a:r>
            <a:r>
              <a:rPr lang="hr-HR" dirty="0" smtClean="0"/>
              <a:t>15 stolnih računala, 15 zaslona i 36 prijenosnih računala uz primjenu mjerila zelene javne nabave koja se          odnose na potrošnju energije </a:t>
            </a:r>
            <a:r>
              <a:rPr lang="hr-HR" dirty="0" smtClean="0">
                <a:solidFill>
                  <a:srgbClr val="00904C"/>
                </a:solidFill>
              </a:rPr>
              <a:t>izbjegnuta </a:t>
            </a:r>
            <a:r>
              <a:rPr lang="hr-HR" dirty="0">
                <a:solidFill>
                  <a:srgbClr val="00904C"/>
                </a:solidFill>
              </a:rPr>
              <a:t>je emisija od </a:t>
            </a:r>
            <a:r>
              <a:rPr lang="hr-HR" dirty="0" smtClean="0">
                <a:solidFill>
                  <a:srgbClr val="00904C"/>
                </a:solidFill>
              </a:rPr>
              <a:t>               0,94 tone </a:t>
            </a:r>
            <a:r>
              <a:rPr lang="hr-HR" dirty="0">
                <a:solidFill>
                  <a:srgbClr val="00904C"/>
                </a:solidFill>
              </a:rPr>
              <a:t>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godišnje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80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Smanjenje emisije ugljikova dioksida u </a:t>
            </a:r>
            <a:r>
              <a:rPr lang="hr-HR" dirty="0" err="1" smtClean="0"/>
              <a:t>ZeJN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756" y="3475028"/>
            <a:ext cx="9534427" cy="1467679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904C"/>
                </a:solidFill>
              </a:rPr>
              <a:t>Metodologija za izračun uštede emisije ugljikova dioksida (CO</a:t>
            </a:r>
            <a:r>
              <a:rPr lang="hr-HR" baseline="-25000" dirty="0" smtClean="0">
                <a:solidFill>
                  <a:srgbClr val="00904C"/>
                </a:solidFill>
              </a:rPr>
              <a:t>2</a:t>
            </a:r>
            <a:r>
              <a:rPr lang="hr-HR" dirty="0" smtClean="0">
                <a:solidFill>
                  <a:srgbClr val="00904C"/>
                </a:solidFill>
              </a:rPr>
              <a:t>)</a:t>
            </a:r>
            <a:r>
              <a:rPr lang="hr-HR" dirty="0" smtClean="0"/>
              <a:t>               uz primjenu mjerila </a:t>
            </a:r>
            <a:r>
              <a:rPr lang="hr-HR" dirty="0" err="1" smtClean="0"/>
              <a:t>ZeJN</a:t>
            </a:r>
            <a:r>
              <a:rPr lang="hr-HR" dirty="0" smtClean="0"/>
              <a:t> (izbjegnuta emisija CO</a:t>
            </a:r>
            <a:r>
              <a:rPr lang="hr-HR" baseline="-25000" dirty="0" smtClean="0"/>
              <a:t>2</a:t>
            </a:r>
            <a:r>
              <a:rPr lang="hr-HR" dirty="0" smtClean="0"/>
              <a:t>) za </a:t>
            </a:r>
            <a:r>
              <a:rPr lang="hr-HR" dirty="0" smtClean="0">
                <a:solidFill>
                  <a:srgbClr val="00904C"/>
                </a:solidFill>
              </a:rPr>
              <a:t>nabavu računala i zasloni te punjača za mobilne uređaje (mobiteli)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16757" y="1964726"/>
            <a:ext cx="9534426" cy="1321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Primjenom mjerila </a:t>
            </a:r>
            <a:r>
              <a:rPr lang="hr-HR" dirty="0" err="1" smtClean="0"/>
              <a:t>ZeJN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904C"/>
                </a:solidFill>
              </a:rPr>
              <a:t>koja se odnose na potrošnju energije </a:t>
            </a:r>
            <a:r>
              <a:rPr lang="hr-HR" dirty="0" smtClean="0"/>
              <a:t>pridonosi se manjoj potrošnji električne energije pa time i manjoj emisiji stakleničkih plinova. </a:t>
            </a:r>
            <a:endParaRPr lang="hr-H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16757" y="4967419"/>
            <a:ext cx="9534426" cy="1700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rgbClr val="00904C"/>
                </a:solidFill>
              </a:rPr>
              <a:t>Model za izračun pozitivnog učinka </a:t>
            </a:r>
            <a:r>
              <a:rPr lang="hr-HR" dirty="0" smtClean="0">
                <a:solidFill>
                  <a:srgbClr val="00904C"/>
                </a:solidFill>
              </a:rPr>
              <a:t>nabave </a:t>
            </a:r>
            <a:r>
              <a:rPr lang="hr-HR" dirty="0">
                <a:solidFill>
                  <a:srgbClr val="00904C"/>
                </a:solidFill>
              </a:rPr>
              <a:t>računala i </a:t>
            </a:r>
            <a:r>
              <a:rPr lang="hr-HR" dirty="0" smtClean="0">
                <a:solidFill>
                  <a:srgbClr val="00904C"/>
                </a:solidFill>
              </a:rPr>
              <a:t>zaslona                </a:t>
            </a:r>
            <a:r>
              <a:rPr lang="hr-HR" dirty="0">
                <a:solidFill>
                  <a:srgbClr val="00904C"/>
                </a:solidFill>
              </a:rPr>
              <a:t>te energetski učinkovitih punjača za mobilne uređaje </a:t>
            </a:r>
            <a:r>
              <a:rPr lang="hr-HR" dirty="0" smtClean="0">
                <a:solidFill>
                  <a:srgbClr val="00904C"/>
                </a:solidFill>
              </a:rPr>
              <a:t>                             uz </a:t>
            </a:r>
            <a:r>
              <a:rPr lang="hr-HR" dirty="0">
                <a:solidFill>
                  <a:srgbClr val="00904C"/>
                </a:solidFill>
              </a:rPr>
              <a:t>primjenu mjerila </a:t>
            </a:r>
            <a:r>
              <a:rPr lang="hr-HR" dirty="0" err="1" smtClean="0">
                <a:solidFill>
                  <a:srgbClr val="00904C"/>
                </a:solidFill>
              </a:rPr>
              <a:t>ZeJN</a:t>
            </a:r>
            <a:endParaRPr lang="hr-HR" dirty="0" smtClean="0">
              <a:solidFill>
                <a:srgbClr val="00904C"/>
              </a:solidFill>
            </a:endParaRPr>
          </a:p>
          <a:p>
            <a:pPr>
              <a:spcBef>
                <a:spcPts val="0"/>
              </a:spcBef>
            </a:pPr>
            <a:r>
              <a:rPr lang="hr-HR" dirty="0" smtClean="0"/>
              <a:t>5_IT </a:t>
            </a:r>
            <a:r>
              <a:rPr lang="hr-HR" dirty="0"/>
              <a:t>oprema_</a:t>
            </a:r>
            <a:r>
              <a:rPr lang="hr-HR" dirty="0" err="1"/>
              <a:t>Pu</a:t>
            </a:r>
            <a:r>
              <a:rPr lang="hr-HR" dirty="0"/>
              <a:t>_</a:t>
            </a:r>
            <a:r>
              <a:rPr lang="hr-HR" dirty="0" err="1"/>
              <a:t>M</a:t>
            </a:r>
            <a:r>
              <a:rPr lang="hr-HR" dirty="0" err="1" smtClean="0"/>
              <a:t>.xlsx</a:t>
            </a:r>
            <a:r>
              <a:rPr lang="hr-HR" dirty="0" smtClean="0"/>
              <a:t> (</a:t>
            </a:r>
            <a:r>
              <a:rPr lang="hr-HR" dirty="0" err="1" smtClean="0"/>
              <a:t>excel</a:t>
            </a:r>
            <a:r>
              <a:rPr lang="hr-HR" dirty="0" smtClean="0"/>
              <a:t> alat)</a:t>
            </a:r>
            <a:r>
              <a:rPr lang="hr-HR" dirty="0" smtClean="0">
                <a:solidFill>
                  <a:srgbClr val="00904C"/>
                </a:solidFill>
              </a:rPr>
              <a:t> </a:t>
            </a:r>
            <a:endParaRPr lang="hr-HR" dirty="0">
              <a:solidFill>
                <a:srgbClr val="00904C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902043" y="2721458"/>
            <a:ext cx="432487" cy="1260000"/>
          </a:xfrm>
          <a:prstGeom prst="curvedRightArrow">
            <a:avLst/>
          </a:prstGeom>
          <a:solidFill>
            <a:srgbClr val="0090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902042" y="4552713"/>
            <a:ext cx="432487" cy="1260000"/>
          </a:xfrm>
          <a:prstGeom prst="curvedRightArrow">
            <a:avLst/>
          </a:prstGeom>
          <a:solidFill>
            <a:srgbClr val="0090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3"/>
          <a:stretch/>
        </p:blipFill>
        <p:spPr bwMode="auto">
          <a:xfrm>
            <a:off x="0" y="-11546"/>
            <a:ext cx="12192000" cy="686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14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3"/>
          <a:stretch/>
        </p:blipFill>
        <p:spPr bwMode="auto">
          <a:xfrm>
            <a:off x="7737759" y="4331478"/>
            <a:ext cx="4392000" cy="247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10089208" cy="1645491"/>
          </a:xfrm>
        </p:spPr>
        <p:txBody>
          <a:bodyPr>
            <a:normAutofit fontScale="90000"/>
          </a:bodyPr>
          <a:lstStyle/>
          <a:p>
            <a:r>
              <a:rPr lang="hr-HR" dirty="0"/>
              <a:t>Model za izračun pozitivnog učinka </a:t>
            </a:r>
            <a:r>
              <a:rPr lang="hr-HR" dirty="0" smtClean="0"/>
              <a:t>nabave računala i zaslona te punjača za mobilne uređaje </a:t>
            </a:r>
            <a:r>
              <a:rPr lang="hr-HR" dirty="0"/>
              <a:t>uz primjenu mjerila </a:t>
            </a:r>
            <a:r>
              <a:rPr lang="hr-HR" dirty="0" err="1"/>
              <a:t>ZeJN</a:t>
            </a:r>
            <a:endParaRPr lang="hr-H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63192" y="2781737"/>
            <a:ext cx="7537622" cy="3953625"/>
          </a:xfrm>
        </p:spPr>
        <p:txBody>
          <a:bodyPr/>
          <a:lstStyle/>
          <a:p>
            <a:r>
              <a:rPr lang="hr-HR" dirty="0" smtClean="0"/>
              <a:t>Dva pristupa izračuna uštede emisije CO</a:t>
            </a:r>
            <a:r>
              <a:rPr lang="hr-HR" baseline="-25000" dirty="0" smtClean="0"/>
              <a:t>2</a:t>
            </a:r>
            <a:r>
              <a:rPr lang="hr-HR" dirty="0" smtClean="0"/>
              <a:t>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Jednostavniji pristupi (Model JP_</a:t>
            </a:r>
            <a:r>
              <a:rPr lang="hr-HR" dirty="0" err="1" smtClean="0"/>
              <a:t>nc</a:t>
            </a:r>
            <a:r>
              <a:rPr lang="hr-HR" dirty="0" smtClean="0"/>
              <a:t> i Model JP)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dirty="0"/>
              <a:t> </a:t>
            </a:r>
            <a:r>
              <a:rPr lang="hr-HR" dirty="0" smtClean="0"/>
              <a:t>     - </a:t>
            </a:r>
            <a:r>
              <a:rPr lang="hr-HR" dirty="0" smtClean="0">
                <a:solidFill>
                  <a:srgbClr val="00904C"/>
                </a:solidFill>
              </a:rPr>
              <a:t>list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904C"/>
                </a:solidFill>
              </a:rPr>
              <a:t>JP_</a:t>
            </a:r>
            <a:r>
              <a:rPr lang="hr-HR" dirty="0" err="1" smtClean="0">
                <a:solidFill>
                  <a:srgbClr val="00904C"/>
                </a:solidFill>
              </a:rPr>
              <a:t>nc</a:t>
            </a:r>
            <a:r>
              <a:rPr lang="hr-HR" dirty="0" smtClean="0"/>
              <a:t> u </a:t>
            </a:r>
            <a:r>
              <a:rPr lang="hr-HR" dirty="0"/>
              <a:t>5_IT </a:t>
            </a:r>
            <a:r>
              <a:rPr lang="hr-HR" dirty="0" smtClean="0"/>
              <a:t>oprema_</a:t>
            </a:r>
            <a:r>
              <a:rPr lang="hr-HR" dirty="0" err="1" smtClean="0"/>
              <a:t>Pu</a:t>
            </a:r>
            <a:r>
              <a:rPr lang="hr-HR" dirty="0" smtClean="0"/>
              <a:t>_</a:t>
            </a:r>
            <a:r>
              <a:rPr lang="hr-HR" dirty="0" err="1" smtClean="0"/>
              <a:t>M.xlsx</a:t>
            </a:r>
            <a:endParaRPr lang="hr-HR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dirty="0" smtClean="0"/>
              <a:t>      - </a:t>
            </a:r>
            <a:r>
              <a:rPr lang="hr-HR" dirty="0" smtClean="0">
                <a:solidFill>
                  <a:srgbClr val="00904C"/>
                </a:solidFill>
              </a:rPr>
              <a:t>list JP</a:t>
            </a:r>
            <a:r>
              <a:rPr lang="hr-HR" dirty="0" smtClean="0"/>
              <a:t> u </a:t>
            </a:r>
            <a:r>
              <a:rPr lang="hr-HR" dirty="0"/>
              <a:t>5_IT oprema_</a:t>
            </a:r>
            <a:r>
              <a:rPr lang="hr-HR" dirty="0" err="1"/>
              <a:t>Pu</a:t>
            </a:r>
            <a:r>
              <a:rPr lang="hr-HR" dirty="0"/>
              <a:t>_</a:t>
            </a:r>
            <a:r>
              <a:rPr lang="hr-HR" dirty="0" err="1"/>
              <a:t>M.xlsx</a:t>
            </a:r>
            <a:endParaRPr lang="hr-HR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/>
              <a:t>Detaljniji pristup </a:t>
            </a:r>
            <a:r>
              <a:rPr lang="hr-HR" dirty="0" smtClean="0"/>
              <a:t>(Model DP)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dirty="0" smtClean="0">
                <a:solidFill>
                  <a:srgbClr val="00904C"/>
                </a:solidFill>
              </a:rPr>
              <a:t>      </a:t>
            </a:r>
            <a:r>
              <a:rPr lang="hr-HR" dirty="0" smtClean="0"/>
              <a:t>-</a:t>
            </a:r>
            <a:r>
              <a:rPr lang="hr-HR" dirty="0" smtClean="0">
                <a:solidFill>
                  <a:srgbClr val="00904C"/>
                </a:solidFill>
              </a:rPr>
              <a:t> list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904C"/>
                </a:solidFill>
              </a:rPr>
              <a:t>DP</a:t>
            </a:r>
            <a:r>
              <a:rPr lang="hr-HR" dirty="0" smtClean="0"/>
              <a:t> </a:t>
            </a:r>
            <a:r>
              <a:rPr lang="hr-HR" dirty="0"/>
              <a:t>u 5_IT oprema_</a:t>
            </a:r>
            <a:r>
              <a:rPr lang="hr-HR" dirty="0" err="1"/>
              <a:t>Pu</a:t>
            </a:r>
            <a:r>
              <a:rPr lang="hr-HR" dirty="0"/>
              <a:t>_</a:t>
            </a:r>
            <a:r>
              <a:rPr lang="hr-HR" dirty="0" err="1"/>
              <a:t>M.xlsx</a:t>
            </a:r>
            <a:endParaRPr lang="hr-HR" dirty="0" smtClean="0"/>
          </a:p>
        </p:txBody>
      </p:sp>
      <p:sp>
        <p:nvSpPr>
          <p:cNvPr id="9" name="Rectangle 8"/>
          <p:cNvSpPr/>
          <p:nvPr/>
        </p:nvSpPr>
        <p:spPr>
          <a:xfrm>
            <a:off x="7737759" y="6530897"/>
            <a:ext cx="1377000" cy="290964"/>
          </a:xfrm>
          <a:prstGeom prst="rect">
            <a:avLst/>
          </a:prstGeom>
          <a:noFill/>
          <a:ln w="3175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3509312" y="6412865"/>
            <a:ext cx="3845383" cy="355596"/>
          </a:xfrm>
          <a:prstGeom prst="rect">
            <a:avLst/>
          </a:prstGeom>
          <a:noFill/>
          <a:ln w="3175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42338" y="6541235"/>
            <a:ext cx="383064" cy="0"/>
          </a:xfrm>
          <a:prstGeom prst="straightConnector1">
            <a:avLst/>
          </a:prstGeom>
          <a:ln w="25400">
            <a:solidFill>
              <a:srgbClr val="BE20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68350" r="70097" b="29163"/>
          <a:stretch/>
        </p:blipFill>
        <p:spPr bwMode="auto">
          <a:xfrm>
            <a:off x="3557714" y="6462293"/>
            <a:ext cx="3762111" cy="29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Jednostavniji pristup (Model JP_</a:t>
            </a:r>
            <a:r>
              <a:rPr lang="hr-HR" dirty="0" err="1" smtClean="0"/>
              <a:t>nc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3564367"/>
          </a:xfrm>
        </p:spPr>
        <p:txBody>
          <a:bodyPr/>
          <a:lstStyle/>
          <a:p>
            <a:r>
              <a:rPr lang="hr-HR" dirty="0" smtClean="0"/>
              <a:t>Model JP_</a:t>
            </a:r>
            <a:r>
              <a:rPr lang="hr-HR" dirty="0" err="1" smtClean="0"/>
              <a:t>nc</a:t>
            </a:r>
            <a:r>
              <a:rPr lang="hr-HR" dirty="0" smtClean="0"/>
              <a:t> predstavlja </a:t>
            </a:r>
            <a:r>
              <a:rPr lang="hr-HR" dirty="0"/>
              <a:t>jednostavniji oblik izračuna uštede CO</a:t>
            </a:r>
            <a:r>
              <a:rPr lang="hr-HR" baseline="-25000" dirty="0"/>
              <a:t>2</a:t>
            </a:r>
            <a:r>
              <a:rPr lang="hr-HR" dirty="0"/>
              <a:t> za nabavu </a:t>
            </a:r>
            <a:r>
              <a:rPr lang="hr-HR" dirty="0" smtClean="0"/>
              <a:t>računala (stolnih i/ili prijenosnih), zaslona i/ili punjača za mobilne uređaje (mobitele) </a:t>
            </a:r>
            <a:r>
              <a:rPr lang="hr-HR" dirty="0"/>
              <a:t>uz primjenu </a:t>
            </a:r>
            <a:r>
              <a:rPr lang="hr-HR" dirty="0">
                <a:solidFill>
                  <a:srgbClr val="00904C"/>
                </a:solidFill>
              </a:rPr>
              <a:t>mjerila </a:t>
            </a:r>
            <a:r>
              <a:rPr lang="hr-HR" dirty="0" smtClean="0">
                <a:solidFill>
                  <a:srgbClr val="00904C"/>
                </a:solidFill>
              </a:rPr>
              <a:t>zelene javne nabave koja se odnose na potrošnju energije</a:t>
            </a:r>
            <a:r>
              <a:rPr lang="hr-HR" dirty="0" smtClean="0"/>
              <a:t>. Model JP_</a:t>
            </a:r>
            <a:r>
              <a:rPr lang="hr-HR" dirty="0" err="1" smtClean="0"/>
              <a:t>nc</a:t>
            </a:r>
            <a:r>
              <a:rPr lang="hr-HR" dirty="0" smtClean="0"/>
              <a:t> koristi </a:t>
            </a:r>
            <a:r>
              <a:rPr lang="hr-HR" dirty="0"/>
              <a:t>se kada je poznata </a:t>
            </a:r>
            <a:r>
              <a:rPr lang="hr-HR" dirty="0" smtClean="0">
                <a:solidFill>
                  <a:srgbClr val="00904C"/>
                </a:solidFill>
              </a:rPr>
              <a:t>ukupna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904C"/>
                </a:solidFill>
              </a:rPr>
              <a:t>vrijednost </a:t>
            </a:r>
            <a:r>
              <a:rPr lang="hr-HR" dirty="0">
                <a:solidFill>
                  <a:srgbClr val="00904C"/>
                </a:solidFill>
              </a:rPr>
              <a:t>zelene javne </a:t>
            </a:r>
            <a:r>
              <a:rPr lang="hr-HR" dirty="0" smtClean="0">
                <a:solidFill>
                  <a:srgbClr val="00904C"/>
                </a:solidFill>
              </a:rPr>
              <a:t>nabave.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65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18437" r="28335" b="8217"/>
          <a:stretch/>
        </p:blipFill>
        <p:spPr bwMode="auto">
          <a:xfrm>
            <a:off x="5053913" y="-7339"/>
            <a:ext cx="715044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95" y="660670"/>
            <a:ext cx="4512199" cy="1674757"/>
          </a:xfrm>
        </p:spPr>
        <p:txBody>
          <a:bodyPr>
            <a:normAutofit fontScale="90000"/>
          </a:bodyPr>
          <a:lstStyle/>
          <a:p>
            <a:r>
              <a:rPr lang="hr-HR" dirty="0"/>
              <a:t>Jednostavniji </a:t>
            </a:r>
            <a:r>
              <a:rPr lang="hr-HR" dirty="0" smtClean="0"/>
              <a:t>pristup                                </a:t>
            </a:r>
            <a:r>
              <a:rPr lang="hr-HR" dirty="0"/>
              <a:t>(Model </a:t>
            </a:r>
            <a:r>
              <a:rPr lang="hr-HR" dirty="0" smtClean="0"/>
              <a:t>JP_</a:t>
            </a:r>
            <a:r>
              <a:rPr lang="hr-HR" dirty="0" err="1" smtClean="0"/>
              <a:t>nc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4955058" y="442306"/>
            <a:ext cx="1408671" cy="348526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6" t="62501" r="40373" b="35861"/>
          <a:stretch/>
        </p:blipFill>
        <p:spPr bwMode="auto">
          <a:xfrm>
            <a:off x="9294821" y="6339028"/>
            <a:ext cx="368292" cy="190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7537" y="2964529"/>
            <a:ext cx="4392744" cy="3189136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904C"/>
                </a:solidFill>
              </a:rPr>
              <a:t>Model JP_</a:t>
            </a:r>
            <a:r>
              <a:rPr lang="hr-HR" dirty="0" err="1" smtClean="0">
                <a:solidFill>
                  <a:srgbClr val="00904C"/>
                </a:solidFill>
              </a:rPr>
              <a:t>nc</a:t>
            </a:r>
            <a:r>
              <a:rPr lang="hr-HR" dirty="0" smtClean="0">
                <a:solidFill>
                  <a:srgbClr val="00904C"/>
                </a:solidFill>
              </a:rPr>
              <a:t> </a:t>
            </a:r>
            <a:r>
              <a:rPr lang="hr-HR" dirty="0" smtClean="0"/>
              <a:t>omogućava na osnovi </a:t>
            </a:r>
            <a:r>
              <a:rPr lang="hr-HR" dirty="0" smtClean="0">
                <a:solidFill>
                  <a:srgbClr val="00904C"/>
                </a:solidFill>
              </a:rPr>
              <a:t>podatka o ukupnoj vrijednosti nabave</a:t>
            </a:r>
            <a:r>
              <a:rPr lang="hr-HR" dirty="0" smtClean="0"/>
              <a:t> izračun uštede </a:t>
            </a:r>
            <a:r>
              <a:rPr lang="hr-HR" dirty="0"/>
              <a:t>CO</a:t>
            </a:r>
            <a:r>
              <a:rPr lang="hr-HR" baseline="-25000" dirty="0"/>
              <a:t>2</a:t>
            </a:r>
            <a:r>
              <a:rPr lang="hr-HR" dirty="0"/>
              <a:t> </a:t>
            </a:r>
            <a:r>
              <a:rPr lang="hr-HR" dirty="0" smtClean="0"/>
              <a:t>u postupcima javne nabave u kojima se primjenu </a:t>
            </a:r>
            <a:r>
              <a:rPr lang="hr-HR" dirty="0"/>
              <a:t>mjerila </a:t>
            </a:r>
            <a:r>
              <a:rPr lang="hr-HR" dirty="0" smtClean="0"/>
              <a:t>zelene javne nabave za uštedu energije.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03243" y="449276"/>
            <a:ext cx="1688757" cy="348526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Notched Right Arrow 13"/>
          <p:cNvSpPr/>
          <p:nvPr/>
        </p:nvSpPr>
        <p:spPr>
          <a:xfrm>
            <a:off x="9478967" y="511061"/>
            <a:ext cx="986816" cy="324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37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</a:t>
            </a:r>
            <a:r>
              <a:rPr lang="hr-HR" dirty="0" smtClean="0"/>
              <a:t>JP_</a:t>
            </a:r>
            <a:r>
              <a:rPr lang="hr-HR" dirty="0" err="1" smtClean="0"/>
              <a:t>nc</a:t>
            </a:r>
            <a:r>
              <a:rPr lang="hr-HR" dirty="0" smtClean="0"/>
              <a:t> </a:t>
            </a:r>
            <a:r>
              <a:rPr lang="hr-HR" dirty="0"/>
              <a:t>– primjena (Primjer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534426" cy="3341945"/>
          </a:xfrm>
        </p:spPr>
        <p:txBody>
          <a:bodyPr>
            <a:normAutofit/>
          </a:bodyPr>
          <a:lstStyle/>
          <a:p>
            <a:r>
              <a:rPr lang="hr-HR" dirty="0" smtClean="0"/>
              <a:t>Primjer 1: </a:t>
            </a:r>
          </a:p>
          <a:p>
            <a:r>
              <a:rPr lang="hr-HR" dirty="0" smtClean="0"/>
              <a:t>Javni naručitelj sklopio je ugovor za nabavu stolnih i prijenosnih računala te zaslona u vrijednosti od </a:t>
            </a:r>
            <a:r>
              <a:rPr lang="hr-HR" dirty="0" smtClean="0">
                <a:solidFill>
                  <a:srgbClr val="00904C"/>
                </a:solidFill>
              </a:rPr>
              <a:t>234.000,00 kn </a:t>
            </a:r>
            <a:r>
              <a:rPr lang="hr-HR" dirty="0" smtClean="0"/>
              <a:t>(bez PDV-a). U javnoj nabavi je zahtijevano da energetska </a:t>
            </a:r>
            <a:r>
              <a:rPr lang="hr-HR" dirty="0"/>
              <a:t>učinkovitost računala </a:t>
            </a:r>
            <a:r>
              <a:rPr lang="hr-HR" dirty="0" smtClean="0"/>
              <a:t>i zaslona mora </a:t>
            </a:r>
            <a:r>
              <a:rPr lang="hr-HR" dirty="0"/>
              <a:t>ispunjavati zahtjeve </a:t>
            </a:r>
            <a:r>
              <a:rPr lang="hr-HR" dirty="0">
                <a:solidFill>
                  <a:srgbClr val="00904C"/>
                </a:solidFill>
              </a:rPr>
              <a:t>energetske učinkovitosti norme Energy Star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1437</Words>
  <Application>Microsoft Office PowerPoint</Application>
  <PresentationFormat>Široki zaslon</PresentationFormat>
  <Paragraphs>76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  Model za izračun pozitivnog učinka nabave računala i zaslona te punjača za mobilne uređaje uz primjenu mjerila zelene javne nabave</vt:lpstr>
      <vt:lpstr>Zelena javna nabava (ZeJN) </vt:lpstr>
      <vt:lpstr>IT oprema - računala i zasloni i punjači za mobilne uređaje (mobitele)</vt:lpstr>
      <vt:lpstr>Smanjenje emisije ugljikova dioksida u ZeJN</vt:lpstr>
      <vt:lpstr>PowerPoint prezentacija</vt:lpstr>
      <vt:lpstr>Model za izračun pozitivnog učinka nabave računala i zaslona te punjača za mobilne uređaje uz primjenu mjerila ZeJN</vt:lpstr>
      <vt:lpstr>Jednostavniji pristup (Model JP_nc)</vt:lpstr>
      <vt:lpstr>Jednostavniji pristup                                (Model JP_nc)</vt:lpstr>
      <vt:lpstr>Model JP_nc – primjena (Primjer 1)</vt:lpstr>
      <vt:lpstr>Model JP_nc – primjena (Primjer 1)</vt:lpstr>
      <vt:lpstr>Jednostavniji pristup                                (Model JP_nc)</vt:lpstr>
      <vt:lpstr>Model JP_nc – primjena (Primjer 1)</vt:lpstr>
      <vt:lpstr>Jednostavniji pristup                                (Model JP_nc)</vt:lpstr>
      <vt:lpstr>Model JP_nc – primjena (Primjer 1)</vt:lpstr>
      <vt:lpstr>Jednostavniji pristup (Model JP)</vt:lpstr>
      <vt:lpstr>Jednostavniji pristup                                (Model JP)</vt:lpstr>
      <vt:lpstr>Model JP – primjena (Primjer 2)</vt:lpstr>
      <vt:lpstr>Model JP – primjena (Primjer 2)</vt:lpstr>
      <vt:lpstr>Jednostavniji pristup                                (Model JP)</vt:lpstr>
      <vt:lpstr>Model JP – primjena (Primjer 2)</vt:lpstr>
      <vt:lpstr>Jednostavniji pristup                                (Model JP)</vt:lpstr>
      <vt:lpstr>Model JP – primjena (Primjer 2)</vt:lpstr>
      <vt:lpstr>Detaljniji pristup (Model DP)</vt:lpstr>
      <vt:lpstr>PowerPoint prezentacija</vt:lpstr>
      <vt:lpstr>Model DP – primjena (Primjer 3)</vt:lpstr>
      <vt:lpstr>Model DP – primjena (Primjer 3)</vt:lpstr>
      <vt:lpstr>PowerPoint prezentacija</vt:lpstr>
      <vt:lpstr>Model DP – primjena (Primjer 3)</vt:lpstr>
      <vt:lpstr>PowerPoint prezentacija</vt:lpstr>
      <vt:lpstr>Model DP – primjena (Primjer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PCNikola</dc:creator>
  <cp:lastModifiedBy>Barbara Fofić</cp:lastModifiedBy>
  <cp:revision>165</cp:revision>
  <dcterms:created xsi:type="dcterms:W3CDTF">2016-04-04T06:55:36Z</dcterms:created>
  <dcterms:modified xsi:type="dcterms:W3CDTF">2020-03-17T09:16:28Z</dcterms:modified>
</cp:coreProperties>
</file>