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58" r:id="rId3"/>
    <p:sldId id="259" r:id="rId4"/>
    <p:sldId id="261" r:id="rId5"/>
    <p:sldId id="285" r:id="rId6"/>
    <p:sldId id="262" r:id="rId7"/>
    <p:sldId id="264" r:id="rId8"/>
    <p:sldId id="287" r:id="rId9"/>
    <p:sldId id="288" r:id="rId10"/>
    <p:sldId id="289" r:id="rId11"/>
    <p:sldId id="290" r:id="rId12"/>
    <p:sldId id="291" r:id="rId13"/>
    <p:sldId id="292" r:id="rId14"/>
    <p:sldId id="269" r:id="rId15"/>
    <p:sldId id="270" r:id="rId16"/>
    <p:sldId id="271" r:id="rId17"/>
    <p:sldId id="266" r:id="rId18"/>
    <p:sldId id="272" r:id="rId19"/>
    <p:sldId id="293" r:id="rId20"/>
    <p:sldId id="273" r:id="rId21"/>
    <p:sldId id="275" r:id="rId22"/>
    <p:sldId id="294" r:id="rId23"/>
    <p:sldId id="274" r:id="rId24"/>
    <p:sldId id="277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1" r:id="rId40"/>
    <p:sldId id="310" r:id="rId41"/>
    <p:sldId id="309" r:id="rId42"/>
    <p:sldId id="312" r:id="rId43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4C"/>
    <a:srgbClr val="BE20B3"/>
    <a:srgbClr val="DA1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B1B9-52E4-4E03-97BF-563CF6191C42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CC8C4-120F-4A23-9ECA-2E03A9C32B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10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573" y="2508923"/>
            <a:ext cx="9144000" cy="1535995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14573" y="4194990"/>
            <a:ext cx="9144000" cy="6998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51" y="511583"/>
            <a:ext cx="3749094" cy="17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1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4426" cy="335085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31" y="5487987"/>
            <a:ext cx="2320714" cy="11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7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87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2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9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2F02FD-EE4A-48AB-BE1E-77DC6D5C53AC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7D1370-35AF-4E2E-ADBA-1F6D0E205A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8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8040" y="365125"/>
            <a:ext cx="8525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62433"/>
            <a:ext cx="10515600" cy="39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lenanabava.hr/mjeri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4573" y="4495316"/>
            <a:ext cx="9144000" cy="104910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za izračun pozitivnog učinka nabave automobila </a:t>
            </a:r>
            <a:b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 primjenu mjerila zelene javne nabave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1: </a:t>
            </a:r>
          </a:p>
          <a:p>
            <a:r>
              <a:rPr lang="hr-HR" dirty="0"/>
              <a:t>Javni naručitelj </a:t>
            </a:r>
            <a:r>
              <a:rPr lang="hr-HR" dirty="0" smtClean="0"/>
              <a:t>sklopio je ugovor za kupoprodaju automobila u 2020. godini u vrijednosti od </a:t>
            </a:r>
            <a:r>
              <a:rPr lang="hr-HR" dirty="0" smtClean="0">
                <a:solidFill>
                  <a:srgbClr val="00904C"/>
                </a:solidFill>
              </a:rPr>
              <a:t>3.300.000,00 kn </a:t>
            </a:r>
            <a:r>
              <a:rPr lang="hr-HR" dirty="0" smtClean="0"/>
              <a:t>(bez PDV-a).                          U </a:t>
            </a:r>
            <a:r>
              <a:rPr lang="hr-HR" dirty="0"/>
              <a:t>natječaju za </a:t>
            </a:r>
            <a:r>
              <a:rPr lang="hr-HR" dirty="0" smtClean="0"/>
              <a:t>nabavu automobila korištena </a:t>
            </a:r>
            <a:r>
              <a:rPr lang="hr-HR" dirty="0"/>
              <a:t>su </a:t>
            </a:r>
            <a:r>
              <a:rPr lang="hr-HR" dirty="0">
                <a:solidFill>
                  <a:srgbClr val="00904C"/>
                </a:solidFill>
              </a:rPr>
              <a:t>mjerila zelene javne </a:t>
            </a:r>
            <a:r>
              <a:rPr lang="hr-HR" dirty="0" smtClean="0">
                <a:solidFill>
                  <a:srgbClr val="00904C"/>
                </a:solidFill>
              </a:rPr>
              <a:t>nabave</a:t>
            </a:r>
            <a:r>
              <a:rPr lang="hr-HR" dirty="0" smtClean="0"/>
              <a:t> </a:t>
            </a:r>
            <a:r>
              <a:rPr lang="hr-HR" dirty="0">
                <a:solidFill>
                  <a:srgbClr val="00904C"/>
                </a:solidFill>
              </a:rPr>
              <a:t>za homologaciju emisije </a:t>
            </a:r>
            <a:r>
              <a:rPr lang="hr-HR" dirty="0" smtClean="0">
                <a:solidFill>
                  <a:srgbClr val="00904C"/>
                </a:solidFill>
              </a:rPr>
              <a:t>ugljikova dioksida</a:t>
            </a:r>
            <a:r>
              <a:rPr lang="hr-HR" dirty="0" smtClean="0"/>
              <a:t>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61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2"/>
            <a:ext cx="9535523" cy="39721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je naveden podatak o vrijednosti </a:t>
            </a:r>
            <a:r>
              <a:rPr lang="hr-HR" dirty="0"/>
              <a:t>zelene javne </a:t>
            </a:r>
            <a:r>
              <a:rPr lang="hr-HR" dirty="0" smtClean="0"/>
              <a:t>nabave, u modelu </a:t>
            </a:r>
            <a:r>
              <a:rPr lang="hr-HR" dirty="0"/>
              <a:t>2_ </a:t>
            </a:r>
            <a:r>
              <a:rPr lang="hr-HR" dirty="0" err="1"/>
              <a:t>Automobili.xlsx</a:t>
            </a:r>
            <a:r>
              <a:rPr lang="hr-HR" dirty="0"/>
              <a:t> </a:t>
            </a:r>
            <a:r>
              <a:rPr lang="hr-HR" dirty="0" smtClean="0"/>
              <a:t>razmatraju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. </a:t>
            </a:r>
          </a:p>
          <a:p>
            <a:pPr marL="514350" indent="-514350">
              <a:lnSpc>
                <a:spcPct val="0"/>
              </a:lnSpc>
              <a:spcBef>
                <a:spcPts val="600"/>
              </a:spcBef>
              <a:buAutoNum type="arabicPeriod"/>
            </a:pPr>
            <a:endParaRPr lang="hr-HR" dirty="0" smtClean="0"/>
          </a:p>
          <a:p>
            <a:pPr marL="514350" indent="-514350">
              <a:buAutoNum type="arabicPeriod"/>
            </a:pPr>
            <a:r>
              <a:rPr lang="hr-HR" dirty="0" smtClean="0"/>
              <a:t>S obzirom da je navedeno samo da se radi o kupoprodaji automobila, konzervativno se pretpostavlja da se nabavljaju </a:t>
            </a:r>
            <a:r>
              <a:rPr lang="hr-HR" dirty="0"/>
              <a:t>automobili na konvencionalan </a:t>
            </a:r>
            <a:r>
              <a:rPr lang="hr-HR" dirty="0" smtClean="0"/>
              <a:t>pogon</a:t>
            </a:r>
            <a:r>
              <a:rPr lang="hr-HR" dirty="0"/>
              <a:t> </a:t>
            </a:r>
            <a:r>
              <a:rPr lang="hr-HR" dirty="0" smtClean="0"/>
              <a:t>(automobili </a:t>
            </a:r>
            <a:r>
              <a:rPr lang="hr-HR" dirty="0"/>
              <a:t>koji za pogon koriste benzin ili </a:t>
            </a:r>
            <a:r>
              <a:rPr lang="hr-HR" dirty="0" smtClean="0"/>
              <a:t>dizel) te se razmatraju listovi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 koji          u nazivu imaju </a:t>
            </a:r>
            <a:r>
              <a:rPr lang="hr-HR" dirty="0" smtClean="0">
                <a:solidFill>
                  <a:srgbClr val="00904C"/>
                </a:solidFill>
              </a:rPr>
              <a:t>klas.</a:t>
            </a:r>
            <a:endParaRPr lang="hr-H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1)</a:t>
            </a:r>
          </a:p>
        </p:txBody>
      </p:sp>
    </p:spTree>
    <p:extLst>
      <p:ext uri="{BB962C8B-B14F-4D97-AF65-F5344CB8AC3E}">
        <p14:creationId xmlns:p14="http://schemas.microsoft.com/office/powerpoint/2010/main" val="220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JP 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30952"/>
            <a:ext cx="10099196" cy="38485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dirty="0" smtClean="0"/>
              <a:t>S </a:t>
            </a:r>
            <a:r>
              <a:rPr lang="hr-HR" dirty="0"/>
              <a:t>obzirom da je </a:t>
            </a:r>
            <a:r>
              <a:rPr lang="hr-HR" dirty="0" smtClean="0"/>
              <a:t>javni </a:t>
            </a:r>
            <a:r>
              <a:rPr lang="hr-HR" dirty="0"/>
              <a:t>naručitelj sklopio </a:t>
            </a:r>
            <a:r>
              <a:rPr lang="hr-HR" dirty="0" smtClean="0"/>
              <a:t>ugovor u </a:t>
            </a:r>
            <a:r>
              <a:rPr lang="hr-HR" dirty="0"/>
              <a:t>2020. godini </a:t>
            </a:r>
            <a:r>
              <a:rPr lang="hr-HR" dirty="0" smtClean="0"/>
              <a:t>odabire se list koji u nazivu uz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00904C"/>
                </a:solidFill>
              </a:rPr>
              <a:t>klas.</a:t>
            </a:r>
            <a:r>
              <a:rPr lang="hr-HR" dirty="0" smtClean="0"/>
              <a:t> ima </a:t>
            </a:r>
            <a:r>
              <a:rPr lang="hr-HR" dirty="0" smtClean="0">
                <a:solidFill>
                  <a:srgbClr val="00904C"/>
                </a:solidFill>
              </a:rPr>
              <a:t>2020.</a:t>
            </a:r>
            <a:r>
              <a:rPr lang="hr-HR" dirty="0" smtClean="0"/>
              <a:t> godinu                  </a:t>
            </a:r>
            <a:r>
              <a:rPr lang="hr-HR" b="1" dirty="0" smtClean="0">
                <a:solidFill>
                  <a:srgbClr val="00904C"/>
                </a:solidFill>
              </a:rPr>
              <a:t>JP-2020_klas.</a:t>
            </a:r>
            <a:r>
              <a:rPr lang="hr-HR" dirty="0" smtClean="0"/>
              <a:t>      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3"/>
            </a:pPr>
            <a:r>
              <a:rPr lang="hr-HR" dirty="0" smtClean="0"/>
              <a:t>S obzirom da se radi o kupoprodaji, na listu JP-2020_klas     odabire se dio </a:t>
            </a:r>
            <a:r>
              <a:rPr lang="hr-HR" dirty="0" smtClean="0">
                <a:solidFill>
                  <a:srgbClr val="00904C"/>
                </a:solidFill>
              </a:rPr>
              <a:t>"Kupnja automobila"</a:t>
            </a:r>
            <a:r>
              <a:rPr lang="hr-HR" dirty="0" smtClean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3"/>
            </a:pPr>
            <a:r>
              <a:rPr lang="hr-HR" dirty="0"/>
              <a:t>U red </a:t>
            </a:r>
            <a:r>
              <a:rPr lang="hr-HR" dirty="0" smtClean="0"/>
              <a:t>"Podatak koji se unosi" </a:t>
            </a:r>
            <a:r>
              <a:rPr lang="hr-HR" dirty="0"/>
              <a:t>i stupac "Iznos", odnosno u </a:t>
            </a:r>
            <a:r>
              <a:rPr lang="hr-HR" dirty="0">
                <a:solidFill>
                  <a:srgbClr val="00904C"/>
                </a:solidFill>
              </a:rPr>
              <a:t>ćeliju </a:t>
            </a:r>
            <a:r>
              <a:rPr lang="hr-HR" dirty="0" smtClean="0">
                <a:solidFill>
                  <a:srgbClr val="00904C"/>
                </a:solidFill>
              </a:rPr>
              <a:t>E31</a:t>
            </a:r>
            <a:r>
              <a:rPr lang="hr-HR" dirty="0" smtClean="0"/>
              <a:t> </a:t>
            </a:r>
            <a:r>
              <a:rPr lang="hr-HR" dirty="0"/>
              <a:t>unosi se vrijednost nabave od </a:t>
            </a:r>
            <a:r>
              <a:rPr lang="hr-HR" dirty="0" smtClean="0">
                <a:solidFill>
                  <a:srgbClr val="00904C"/>
                </a:solidFill>
              </a:rPr>
              <a:t>3.300.000,00 </a:t>
            </a:r>
            <a:r>
              <a:rPr lang="hr-HR" dirty="0">
                <a:solidFill>
                  <a:srgbClr val="00904C"/>
                </a:solidFill>
              </a:rPr>
              <a:t>kn </a:t>
            </a:r>
            <a:r>
              <a:rPr lang="hr-HR" dirty="0"/>
              <a:t>bez </a:t>
            </a:r>
            <a:r>
              <a:rPr lang="hr-HR" dirty="0" smtClean="0"/>
              <a:t>PDV-a.</a:t>
            </a:r>
            <a:endParaRPr lang="hr-HR" dirty="0"/>
          </a:p>
          <a:p>
            <a:endParaRPr lang="hr-HR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464128" y="2841017"/>
            <a:ext cx="425885" cy="0"/>
          </a:xfrm>
          <a:prstGeom prst="straightConnector1">
            <a:avLst/>
          </a:prstGeom>
          <a:ln w="25400">
            <a:solidFill>
              <a:srgbClr val="00904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8116" r="7365" b="39950"/>
          <a:stretch/>
        </p:blipFill>
        <p:spPr bwMode="auto">
          <a:xfrm>
            <a:off x="506625" y="2150082"/>
            <a:ext cx="11340000" cy="42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93442" r="22842" b="4837"/>
          <a:stretch/>
        </p:blipFill>
        <p:spPr bwMode="auto">
          <a:xfrm>
            <a:off x="626301" y="6610865"/>
            <a:ext cx="11227496" cy="20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490" y="3101207"/>
            <a:ext cx="2318952" cy="549961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otched Right Arrow 5"/>
          <p:cNvSpPr/>
          <p:nvPr/>
        </p:nvSpPr>
        <p:spPr>
          <a:xfrm rot="5400000">
            <a:off x="10350460" y="1844717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1)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1271" y="6513534"/>
            <a:ext cx="1302708" cy="344466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671837" y="3014717"/>
            <a:ext cx="1206674" cy="549961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6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JP – primjena (Primjer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 smtClean="0"/>
              <a:t>Uz zadane proračunske podatke, model JP-2020_klas.                    računa međurezultate te potom konačne, izlazne rezultate.                     </a:t>
            </a:r>
            <a:r>
              <a:rPr lang="hr-HR" dirty="0" smtClean="0">
                <a:solidFill>
                  <a:srgbClr val="00904C"/>
                </a:solidFill>
              </a:rPr>
              <a:t>Konačan rezultat je ušteđena, odnosno izbjegnuta emisija              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uz primjenu mjerila zelene javne nabave za </a:t>
            </a:r>
            <a:r>
              <a:rPr lang="hr-HR" dirty="0">
                <a:solidFill>
                  <a:srgbClr val="00904C"/>
                </a:solidFill>
              </a:rPr>
              <a:t>homologaciju emisije </a:t>
            </a:r>
            <a:r>
              <a:rPr lang="hr-HR" dirty="0" smtClean="0">
                <a:solidFill>
                  <a:srgbClr val="00904C"/>
                </a:solidFill>
              </a:rPr>
              <a:t>ugljikova dioksida</a:t>
            </a:r>
            <a:r>
              <a:rPr lang="hr-HR" baseline="-25000" dirty="0" smtClean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na kupovinu automobila koji za pogon koriste benzin ili dizel.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98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18116" r="7365" b="39950"/>
          <a:stretch/>
        </p:blipFill>
        <p:spPr bwMode="auto">
          <a:xfrm>
            <a:off x="506625" y="2088297"/>
            <a:ext cx="11340000" cy="42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93442" r="22842" b="4837"/>
          <a:stretch/>
        </p:blipFill>
        <p:spPr bwMode="auto">
          <a:xfrm>
            <a:off x="626301" y="6610865"/>
            <a:ext cx="11227496" cy="20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6739172" y="5620534"/>
            <a:ext cx="1579396" cy="429537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Modeli JP – primjena (Primjer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551" y="4877679"/>
            <a:ext cx="2624177" cy="1485373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0" y="2230951"/>
            <a:ext cx="9773519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 smtClean="0"/>
              <a:t>Kupnjom automobila u vrijednosti od 3.300.000,00 kn (bez PDV-a) uz primjenu mjerila zelene javne nabave </a:t>
            </a:r>
            <a:r>
              <a:rPr lang="hr-HR" dirty="0"/>
              <a:t>za homologaciju emisije </a:t>
            </a:r>
            <a:r>
              <a:rPr lang="hr-HR" dirty="0" smtClean="0"/>
              <a:t>CO</a:t>
            </a:r>
            <a:r>
              <a:rPr lang="hr-HR" baseline="-25000" dirty="0" smtClean="0"/>
              <a:t>2</a:t>
            </a:r>
            <a:r>
              <a:rPr lang="hr-HR" baseline="-25000" dirty="0" smtClean="0">
                <a:solidFill>
                  <a:srgbClr val="00904C"/>
                </a:solidFill>
              </a:rPr>
              <a:t> </a:t>
            </a:r>
            <a:r>
              <a:rPr lang="hr-HR" dirty="0" smtClean="0"/>
              <a:t>primjenjivih za automobile na konvencionalan pogon za 2020. godinu, </a:t>
            </a:r>
            <a:r>
              <a:rPr lang="hr-HR" dirty="0" smtClean="0">
                <a:solidFill>
                  <a:srgbClr val="00904C"/>
                </a:solidFill>
              </a:rPr>
              <a:t>izbjegnuta je emisija </a:t>
            </a:r>
            <a:r>
              <a:rPr lang="hr-HR" dirty="0">
                <a:solidFill>
                  <a:srgbClr val="00904C"/>
                </a:solidFill>
              </a:rPr>
              <a:t>od </a:t>
            </a:r>
            <a:r>
              <a:rPr lang="hr-HR" dirty="0" smtClean="0">
                <a:solidFill>
                  <a:srgbClr val="00904C"/>
                </a:solidFill>
              </a:rPr>
              <a:t>26,27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godišnje</a:t>
            </a:r>
            <a:r>
              <a:rPr lang="hr-HR" dirty="0"/>
              <a:t>.</a:t>
            </a:r>
            <a:endParaRPr lang="hr-H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1)</a:t>
            </a:r>
          </a:p>
        </p:txBody>
      </p:sp>
    </p:spTree>
    <p:extLst>
      <p:ext uri="{BB962C8B-B14F-4D97-AF65-F5344CB8AC3E}">
        <p14:creationId xmlns:p14="http://schemas.microsoft.com/office/powerpoint/2010/main" val="14963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2:</a:t>
            </a:r>
          </a:p>
          <a:p>
            <a:r>
              <a:rPr lang="hr-HR" dirty="0" smtClean="0"/>
              <a:t>Javni </a:t>
            </a:r>
            <a:r>
              <a:rPr lang="hr-HR" dirty="0"/>
              <a:t>naručitelj </a:t>
            </a:r>
            <a:r>
              <a:rPr lang="hr-HR" dirty="0" smtClean="0"/>
              <a:t>sklopio </a:t>
            </a:r>
            <a:r>
              <a:rPr lang="hr-HR" dirty="0"/>
              <a:t>je </a:t>
            </a:r>
            <a:r>
              <a:rPr lang="hr-HR" dirty="0" smtClean="0"/>
              <a:t>u 2021. godini ugovor </a:t>
            </a:r>
            <a:r>
              <a:rPr lang="hr-HR" dirty="0"/>
              <a:t>vrijednosti </a:t>
            </a:r>
            <a:r>
              <a:rPr lang="hr-HR" dirty="0" smtClean="0">
                <a:solidFill>
                  <a:srgbClr val="00904C"/>
                </a:solidFill>
              </a:rPr>
              <a:t>4.500.000,00 </a:t>
            </a:r>
            <a:r>
              <a:rPr lang="hr-HR" dirty="0">
                <a:solidFill>
                  <a:srgbClr val="00904C"/>
                </a:solidFill>
              </a:rPr>
              <a:t>kn (bez </a:t>
            </a:r>
            <a:r>
              <a:rPr lang="hr-HR" dirty="0" smtClean="0">
                <a:solidFill>
                  <a:srgbClr val="00904C"/>
                </a:solidFill>
              </a:rPr>
              <a:t>PDV-a) </a:t>
            </a:r>
            <a:r>
              <a:rPr lang="hr-HR" dirty="0" smtClean="0"/>
              <a:t>za financijski </a:t>
            </a:r>
            <a:r>
              <a:rPr lang="hr-HR" dirty="0" err="1" smtClean="0"/>
              <a:t>leasing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hibridnih automobila </a:t>
            </a:r>
            <a:r>
              <a:rPr lang="hr-HR" dirty="0" smtClean="0"/>
              <a:t>na </a:t>
            </a:r>
            <a:r>
              <a:rPr lang="hr-HR" dirty="0" smtClean="0">
                <a:solidFill>
                  <a:srgbClr val="00904C"/>
                </a:solidFill>
              </a:rPr>
              <a:t>5 godina</a:t>
            </a:r>
            <a:r>
              <a:rPr lang="hr-HR" dirty="0" smtClean="0"/>
              <a:t>. </a:t>
            </a:r>
            <a:r>
              <a:rPr lang="hr-HR" dirty="0"/>
              <a:t>U natječaju za nabavu </a:t>
            </a:r>
            <a:r>
              <a:rPr lang="hr-HR" dirty="0" smtClean="0"/>
              <a:t>automobila korištena </a:t>
            </a:r>
            <a:r>
              <a:rPr lang="hr-HR" dirty="0"/>
              <a:t>su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</a:t>
            </a:r>
            <a:r>
              <a:rPr lang="hr-HR" dirty="0">
                <a:solidFill>
                  <a:srgbClr val="00904C"/>
                </a:solidFill>
              </a:rPr>
              <a:t>za homologaciju </a:t>
            </a:r>
            <a:r>
              <a:rPr lang="hr-HR" dirty="0" smtClean="0">
                <a:solidFill>
                  <a:srgbClr val="00904C"/>
                </a:solidFill>
              </a:rPr>
              <a:t>              emisije </a:t>
            </a:r>
            <a:r>
              <a:rPr lang="hr-HR" dirty="0">
                <a:solidFill>
                  <a:srgbClr val="00904C"/>
                </a:solidFill>
              </a:rPr>
              <a:t>ugljikova dioksida</a:t>
            </a:r>
            <a:r>
              <a:rPr lang="hr-HR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2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 smtClean="0"/>
              <a:t>Modeli JP – primjena (Primjer 2)</a:t>
            </a:r>
            <a:endParaRPr lang="hr-H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25753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je naveden podatak o vrijednosti </a:t>
            </a:r>
            <a:r>
              <a:rPr lang="hr-HR" dirty="0"/>
              <a:t>zelene </a:t>
            </a:r>
            <a:r>
              <a:rPr lang="hr-HR" dirty="0" smtClean="0"/>
              <a:t>            javne nabave, u modelu </a:t>
            </a:r>
            <a:r>
              <a:rPr lang="hr-HR" dirty="0"/>
              <a:t>2_ </a:t>
            </a:r>
            <a:r>
              <a:rPr lang="hr-HR" dirty="0" err="1"/>
              <a:t>Automobili.xlsx</a:t>
            </a:r>
            <a:r>
              <a:rPr lang="hr-HR" dirty="0"/>
              <a:t> </a:t>
            </a:r>
            <a:r>
              <a:rPr lang="hr-HR" dirty="0" smtClean="0"/>
              <a:t>razmatraju               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. </a:t>
            </a:r>
          </a:p>
          <a:p>
            <a:pPr marL="514350" indent="-514350">
              <a:lnSpc>
                <a:spcPct val="0"/>
              </a:lnSpc>
              <a:spcBef>
                <a:spcPts val="600"/>
              </a:spcBef>
              <a:buAutoNum type="arabicPeriod"/>
            </a:pPr>
            <a:endParaRPr lang="hr-HR" dirty="0" smtClean="0"/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 smtClean="0"/>
              <a:t>S obzirom da se radi o nabavi hibridnih automobila, razmatraju se listovi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 koji u nazivu imaju </a:t>
            </a:r>
            <a:r>
              <a:rPr lang="hr-HR" dirty="0" err="1" smtClean="0">
                <a:solidFill>
                  <a:srgbClr val="00904C"/>
                </a:solidFill>
              </a:rPr>
              <a:t>hibr</a:t>
            </a:r>
            <a:r>
              <a:rPr lang="hr-HR" dirty="0" smtClean="0">
                <a:solidFill>
                  <a:srgbClr val="00904C"/>
                </a:solidFill>
              </a:rPr>
              <a:t>.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/>
              <a:t>S obzirom da je </a:t>
            </a:r>
            <a:r>
              <a:rPr lang="hr-HR" dirty="0" smtClean="0"/>
              <a:t>javni </a:t>
            </a:r>
            <a:r>
              <a:rPr lang="hr-HR" dirty="0"/>
              <a:t>naručitelj sklopio ugovor </a:t>
            </a:r>
            <a:r>
              <a:rPr lang="hr-HR" dirty="0" smtClean="0"/>
              <a:t>u 2021.              godini </a:t>
            </a:r>
            <a:r>
              <a:rPr lang="hr-HR" dirty="0"/>
              <a:t>odabire se list koji </a:t>
            </a:r>
            <a:r>
              <a:rPr lang="hr-HR" dirty="0" smtClean="0"/>
              <a:t>u </a:t>
            </a:r>
            <a:r>
              <a:rPr lang="hr-HR" dirty="0"/>
              <a:t>nazivu uz </a:t>
            </a:r>
            <a:r>
              <a:rPr lang="hr-HR" dirty="0">
                <a:solidFill>
                  <a:srgbClr val="00904C"/>
                </a:solidFill>
              </a:rPr>
              <a:t>JP</a:t>
            </a:r>
            <a:r>
              <a:rPr lang="hr-HR" dirty="0"/>
              <a:t> i </a:t>
            </a:r>
            <a:r>
              <a:rPr lang="hr-HR" dirty="0" err="1" smtClean="0">
                <a:solidFill>
                  <a:srgbClr val="00904C"/>
                </a:solidFill>
              </a:rPr>
              <a:t>hibr</a:t>
            </a:r>
            <a:r>
              <a:rPr lang="hr-HR" dirty="0" smtClean="0">
                <a:solidFill>
                  <a:srgbClr val="00904C"/>
                </a:solidFill>
              </a:rPr>
              <a:t>.</a:t>
            </a:r>
            <a:r>
              <a:rPr lang="hr-HR" dirty="0" smtClean="0"/>
              <a:t> </a:t>
            </a:r>
            <a:r>
              <a:rPr lang="hr-HR" dirty="0"/>
              <a:t>ima </a:t>
            </a:r>
            <a:r>
              <a:rPr lang="hr-HR" dirty="0" smtClean="0"/>
              <a:t>                  </a:t>
            </a:r>
            <a:r>
              <a:rPr lang="hr-HR" dirty="0" smtClean="0">
                <a:solidFill>
                  <a:srgbClr val="00904C"/>
                </a:solidFill>
              </a:rPr>
              <a:t>2021.</a:t>
            </a:r>
            <a:r>
              <a:rPr lang="hr-HR" dirty="0" smtClean="0"/>
              <a:t> </a:t>
            </a:r>
            <a:r>
              <a:rPr lang="hr-HR" dirty="0"/>
              <a:t>godinu  </a:t>
            </a:r>
            <a:r>
              <a:rPr lang="hr-HR" dirty="0" smtClean="0"/>
              <a:t>      </a:t>
            </a:r>
            <a:r>
              <a:rPr lang="hr-HR" b="1" dirty="0" smtClean="0">
                <a:solidFill>
                  <a:srgbClr val="00904C"/>
                </a:solidFill>
              </a:rPr>
              <a:t>JP-2021_</a:t>
            </a:r>
            <a:r>
              <a:rPr lang="hr-HR" b="1" dirty="0" err="1" smtClean="0">
                <a:solidFill>
                  <a:srgbClr val="00904C"/>
                </a:solidFill>
              </a:rPr>
              <a:t>hibr</a:t>
            </a:r>
            <a:r>
              <a:rPr lang="hr-HR" b="1" dirty="0" smtClean="0">
                <a:solidFill>
                  <a:srgbClr val="00904C"/>
                </a:solidFill>
              </a:rPr>
              <a:t>.</a:t>
            </a:r>
            <a:endParaRPr lang="hr-HR" dirty="0" smtClean="0">
              <a:solidFill>
                <a:srgbClr val="00904C"/>
              </a:solidFill>
            </a:endParaRPr>
          </a:p>
          <a:p>
            <a:pPr marL="514350" indent="-514350">
              <a:buAutoNum type="arabicPeriod"/>
            </a:pPr>
            <a:endParaRPr lang="hr-HR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86765" y="5674290"/>
            <a:ext cx="425885" cy="0"/>
          </a:xfrm>
          <a:prstGeom prst="straightConnector1">
            <a:avLst/>
          </a:prstGeom>
          <a:ln w="25400">
            <a:solidFill>
              <a:srgbClr val="00904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JP – primjena (Primjer 2)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750857" cy="40946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dirty="0" smtClean="0"/>
              <a:t>S </a:t>
            </a:r>
            <a:r>
              <a:rPr lang="hr-HR" dirty="0"/>
              <a:t>obzirom da </a:t>
            </a:r>
            <a:r>
              <a:rPr lang="hr-HR" dirty="0" smtClean="0"/>
              <a:t>se radi o financijskom </a:t>
            </a:r>
            <a:r>
              <a:rPr lang="hr-HR" dirty="0" err="1" smtClean="0"/>
              <a:t>leasing</a:t>
            </a:r>
            <a:r>
              <a:rPr lang="hr-HR" dirty="0" smtClean="0"/>
              <a:t>-u, na listu                     JP-2021_</a:t>
            </a:r>
            <a:r>
              <a:rPr lang="hr-HR" dirty="0" err="1" smtClean="0"/>
              <a:t>hibr</a:t>
            </a:r>
            <a:r>
              <a:rPr lang="hr-HR" dirty="0" smtClean="0"/>
              <a:t>. odabire se dio "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>
                <a:solidFill>
                  <a:srgbClr val="00904C"/>
                </a:solidFill>
              </a:rPr>
              <a:t> automobila".</a:t>
            </a:r>
            <a:endParaRPr lang="hr-HR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4"/>
            </a:pPr>
            <a:r>
              <a:rPr lang="hr-HR" dirty="0" smtClean="0"/>
              <a:t>U </a:t>
            </a:r>
            <a:r>
              <a:rPr lang="hr-HR" dirty="0"/>
              <a:t>red </a:t>
            </a:r>
            <a:r>
              <a:rPr lang="hr-HR" dirty="0" smtClean="0"/>
              <a:t>"Podatak koji se unosi" </a:t>
            </a:r>
            <a:r>
              <a:rPr lang="hr-HR" dirty="0"/>
              <a:t>i stupac "Iznos", odnosno u </a:t>
            </a:r>
            <a:r>
              <a:rPr lang="hr-HR" dirty="0">
                <a:solidFill>
                  <a:srgbClr val="00904C"/>
                </a:solidFill>
              </a:rPr>
              <a:t>ćeliju </a:t>
            </a:r>
            <a:r>
              <a:rPr lang="hr-HR" dirty="0" smtClean="0">
                <a:solidFill>
                  <a:srgbClr val="00904C"/>
                </a:solidFill>
              </a:rPr>
              <a:t>E10</a:t>
            </a:r>
            <a:r>
              <a:rPr lang="hr-HR" dirty="0" smtClean="0"/>
              <a:t> </a:t>
            </a:r>
            <a:r>
              <a:rPr lang="hr-HR" dirty="0"/>
              <a:t>unosi se vrijednost nabave od </a:t>
            </a:r>
            <a:r>
              <a:rPr lang="hr-HR" dirty="0" smtClean="0">
                <a:solidFill>
                  <a:srgbClr val="00904C"/>
                </a:solidFill>
              </a:rPr>
              <a:t>4.500.000,00 kn </a:t>
            </a:r>
            <a:r>
              <a:rPr lang="hr-HR" dirty="0"/>
              <a:t>bez </a:t>
            </a:r>
            <a:r>
              <a:rPr lang="hr-HR" dirty="0" smtClean="0"/>
              <a:t>PDV-a.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4"/>
            </a:pPr>
            <a:r>
              <a:rPr lang="hr-HR" dirty="0" smtClean="0"/>
              <a:t>S obzirom da trajanje </a:t>
            </a:r>
            <a:r>
              <a:rPr lang="hr-HR" dirty="0" err="1" smtClean="0"/>
              <a:t>leasinga</a:t>
            </a:r>
            <a:r>
              <a:rPr lang="hr-HR" dirty="0" smtClean="0"/>
              <a:t> iznosi 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godina</a:t>
            </a:r>
            <a:r>
              <a:rPr lang="hr-HR" dirty="0" smtClean="0"/>
              <a:t>, u "Proračunskim podacima" može se promijeniti vrijednost trajanja </a:t>
            </a:r>
            <a:r>
              <a:rPr lang="hr-HR" dirty="0" err="1" smtClean="0"/>
              <a:t>leasinga</a:t>
            </a:r>
            <a:r>
              <a:rPr lang="hr-HR" dirty="0" smtClean="0"/>
              <a:t> te se </a:t>
            </a:r>
            <a:r>
              <a:rPr lang="hr-HR" dirty="0"/>
              <a:t>u </a:t>
            </a:r>
            <a:r>
              <a:rPr lang="hr-HR" dirty="0" smtClean="0">
                <a:solidFill>
                  <a:srgbClr val="00904C"/>
                </a:solidFill>
              </a:rPr>
              <a:t>ćeliju </a:t>
            </a:r>
            <a:r>
              <a:rPr lang="hr-HR" dirty="0">
                <a:solidFill>
                  <a:srgbClr val="00904C"/>
                </a:solidFill>
              </a:rPr>
              <a:t>E18 </a:t>
            </a:r>
            <a:r>
              <a:rPr lang="hr-HR" dirty="0" smtClean="0">
                <a:solidFill>
                  <a:srgbClr val="00904C"/>
                </a:solidFill>
              </a:rPr>
              <a:t>umjesto 8</a:t>
            </a:r>
            <a:r>
              <a:rPr lang="hr-HR" dirty="0" smtClean="0"/>
              <a:t> upisuje </a:t>
            </a:r>
            <a:r>
              <a:rPr lang="hr-HR" dirty="0" smtClean="0">
                <a:solidFill>
                  <a:srgbClr val="00904C"/>
                </a:solidFill>
              </a:rPr>
              <a:t>5 </a:t>
            </a:r>
            <a:r>
              <a:rPr lang="hr-HR" dirty="0" smtClean="0"/>
              <a:t>godina. 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4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Zelena javna nabava (</a:t>
            </a:r>
            <a:r>
              <a:rPr lang="hr-HR" dirty="0" err="1" smtClean="0"/>
              <a:t>ZeJN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157492"/>
          </a:xfrm>
        </p:spPr>
        <p:txBody>
          <a:bodyPr>
            <a:normAutofit/>
          </a:bodyPr>
          <a:lstStyle/>
          <a:p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 smtClean="0"/>
              <a:t> </a:t>
            </a:r>
            <a:r>
              <a:rPr lang="hr-HR" dirty="0"/>
              <a:t>postupak je kojim naručitelji nabavljaju robu, radove i usluge koji tijekom svojeg životnog vijeka imaju manji učinak na okoliš od roba, radova i usluga s istom osnovnom funkcijom koje bi inače naručili. U tu svrhu razvijaju se za pojedine skupine roba, radova i usluga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koja sadrže ključne pritiske na </a:t>
            </a:r>
            <a:r>
              <a:rPr lang="hr-HR" dirty="0" smtClean="0"/>
              <a:t>okoliš.</a:t>
            </a:r>
          </a:p>
          <a:p>
            <a:endParaRPr lang="hr-HR" dirty="0"/>
          </a:p>
          <a:p>
            <a:r>
              <a:rPr lang="hr-HR" dirty="0" smtClean="0">
                <a:solidFill>
                  <a:srgbClr val="00904C"/>
                </a:solidFill>
              </a:rPr>
              <a:t>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r>
              <a:rPr lang="hr-HR" dirty="0">
                <a:solidFill>
                  <a:srgbClr val="00904C"/>
                </a:solidFill>
              </a:rPr>
              <a:t>: </a:t>
            </a:r>
            <a:r>
              <a:rPr lang="hr-HR" dirty="0">
                <a:solidFill>
                  <a:srgbClr val="00904C"/>
                </a:solidFill>
                <a:hlinkClick r:id="rId2"/>
              </a:rPr>
              <a:t>http://</a:t>
            </a:r>
            <a:r>
              <a:rPr lang="hr-HR" dirty="0" smtClean="0">
                <a:solidFill>
                  <a:srgbClr val="00904C"/>
                </a:solidFill>
                <a:hlinkClick r:id="rId2"/>
              </a:rPr>
              <a:t>www.zelenanabava.hr/mjerila</a:t>
            </a:r>
            <a:endParaRPr lang="hr-HR" dirty="0" smtClean="0">
              <a:solidFill>
                <a:srgbClr val="00904C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5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29519" r="5440" b="28420"/>
          <a:stretch/>
        </p:blipFill>
        <p:spPr bwMode="auto">
          <a:xfrm>
            <a:off x="617834" y="2248932"/>
            <a:ext cx="10908000" cy="41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93451" r="22021" b="4581"/>
          <a:stretch/>
        </p:blipFill>
        <p:spPr bwMode="auto">
          <a:xfrm>
            <a:off x="613774" y="6624637"/>
            <a:ext cx="10896369" cy="23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207435" y="6513534"/>
            <a:ext cx="1302708" cy="344466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5400000">
            <a:off x="9979070" y="1927891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2854565" y="4724429"/>
            <a:ext cx="1590806" cy="288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24516" y="3172033"/>
            <a:ext cx="2318952" cy="57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185165" y="3122605"/>
            <a:ext cx="1499863" cy="552551"/>
          </a:xfrm>
          <a:prstGeom prst="rect">
            <a:avLst/>
          </a:prstGeom>
          <a:noFill/>
          <a:ln w="41275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1146855" y="4724429"/>
            <a:ext cx="504000" cy="288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7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539653"/>
          </a:xfrm>
        </p:spPr>
        <p:txBody>
          <a:bodyPr/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JP-2021_</a:t>
            </a:r>
            <a:r>
              <a:rPr lang="hr-HR" dirty="0" err="1" smtClean="0"/>
              <a:t>hibr</a:t>
            </a:r>
            <a:r>
              <a:rPr lang="hr-HR" dirty="0" smtClean="0"/>
              <a:t>. </a:t>
            </a:r>
            <a:r>
              <a:rPr lang="hr-HR" dirty="0"/>
              <a:t>računa međurezultate te potom konačne, izlazne rezultate.                    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  uz primjenu mjerila </a:t>
            </a:r>
            <a:r>
              <a:rPr lang="hr-HR" dirty="0" err="1" smtClean="0">
                <a:solidFill>
                  <a:srgbClr val="00904C"/>
                </a:solidFill>
              </a:rPr>
              <a:t>mjerila</a:t>
            </a:r>
            <a:r>
              <a:rPr lang="hr-HR" dirty="0" smtClean="0">
                <a:solidFill>
                  <a:srgbClr val="00904C"/>
                </a:solidFill>
              </a:rPr>
              <a:t> zelene javne nabave za </a:t>
            </a:r>
            <a:r>
              <a:rPr lang="hr-HR" dirty="0">
                <a:solidFill>
                  <a:srgbClr val="00904C"/>
                </a:solidFill>
              </a:rPr>
              <a:t>homologaciju emisije </a:t>
            </a:r>
            <a:r>
              <a:rPr lang="hr-HR" dirty="0" smtClean="0">
                <a:solidFill>
                  <a:srgbClr val="00904C"/>
                </a:solidFill>
              </a:rPr>
              <a:t>ugljikova dioksida</a:t>
            </a:r>
            <a:r>
              <a:rPr lang="hr-HR" baseline="-25000" dirty="0" smtClean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na financijski 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>
                <a:solidFill>
                  <a:srgbClr val="00904C"/>
                </a:solidFill>
              </a:rPr>
              <a:t> hibridnih automobila</a:t>
            </a:r>
            <a:r>
              <a:rPr lang="hr-HR" dirty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61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29519" r="5440" b="28420"/>
          <a:stretch/>
        </p:blipFill>
        <p:spPr bwMode="auto">
          <a:xfrm>
            <a:off x="617834" y="2248932"/>
            <a:ext cx="10908000" cy="41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65041" y="928833"/>
            <a:ext cx="9534426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dirty="0" smtClean="0"/>
              <a:t>Modeli JP – primjena (Primjer 2)</a:t>
            </a:r>
            <a:endParaRPr lang="hr-HR" dirty="0"/>
          </a:p>
        </p:txBody>
      </p:sp>
      <p:sp>
        <p:nvSpPr>
          <p:cNvPr id="6" name="Notched Right Arrow 5"/>
          <p:cNvSpPr/>
          <p:nvPr/>
        </p:nvSpPr>
        <p:spPr>
          <a:xfrm>
            <a:off x="6532813" y="5620511"/>
            <a:ext cx="1579396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256809" y="5061401"/>
            <a:ext cx="2624177" cy="1332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93323" r="22021" b="4581"/>
          <a:stretch/>
        </p:blipFill>
        <p:spPr bwMode="auto">
          <a:xfrm>
            <a:off x="613774" y="6484143"/>
            <a:ext cx="10896369" cy="2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12640" y="2230951"/>
            <a:ext cx="9535523" cy="35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 smtClean="0"/>
              <a:t>Nabavom hibridnih automobila u </a:t>
            </a:r>
            <a:r>
              <a:rPr lang="hr-HR" dirty="0"/>
              <a:t>vrijednosti od </a:t>
            </a:r>
            <a:r>
              <a:rPr lang="hr-HR" dirty="0" smtClean="0"/>
              <a:t>4.500.000,00 </a:t>
            </a:r>
            <a:r>
              <a:rPr lang="hr-HR" dirty="0"/>
              <a:t>kn (bez PDV-a) uz primjenu mjerila zelene javne nabave za homologaciju emisije CO</a:t>
            </a:r>
            <a:r>
              <a:rPr lang="hr-HR" baseline="-25000" dirty="0"/>
              <a:t>2</a:t>
            </a:r>
            <a:r>
              <a:rPr lang="hr-HR" baseline="-25000" dirty="0">
                <a:solidFill>
                  <a:srgbClr val="00904C"/>
                </a:solidFill>
              </a:rPr>
              <a:t> </a:t>
            </a:r>
            <a:r>
              <a:rPr lang="hr-HR" dirty="0" smtClean="0"/>
              <a:t>za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smtClean="0"/>
              <a:t>2021. godinu, </a:t>
            </a:r>
            <a:r>
              <a:rPr lang="hr-HR" dirty="0" smtClean="0">
                <a:solidFill>
                  <a:srgbClr val="00904C"/>
                </a:solidFill>
              </a:rPr>
              <a:t>izbjegnuta </a:t>
            </a:r>
            <a:r>
              <a:rPr lang="hr-HR" dirty="0">
                <a:solidFill>
                  <a:srgbClr val="00904C"/>
                </a:solidFill>
              </a:rPr>
              <a:t>je emisija od </a:t>
            </a:r>
            <a:r>
              <a:rPr lang="hr-HR" dirty="0" smtClean="0">
                <a:solidFill>
                  <a:srgbClr val="00904C"/>
                </a:solidFill>
              </a:rPr>
              <a:t>45,94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godišnje</a:t>
            </a:r>
            <a:r>
              <a:rPr lang="hr-HR" dirty="0" smtClean="0"/>
              <a:t>. Razmatrano za cijelo razdoblje trajanja </a:t>
            </a:r>
            <a:r>
              <a:rPr lang="hr-HR" dirty="0" err="1" smtClean="0"/>
              <a:t>leasinga</a:t>
            </a:r>
            <a:r>
              <a:rPr lang="hr-HR" dirty="0" smtClean="0"/>
              <a:t>, odnosno za razdoblje od 5 godina, izbjegnuta je emisija CO</a:t>
            </a:r>
            <a:r>
              <a:rPr lang="hr-HR" baseline="-25000" dirty="0" smtClean="0"/>
              <a:t>2</a:t>
            </a:r>
            <a:r>
              <a:rPr lang="hr-HR" dirty="0" smtClean="0"/>
              <a:t> od ukupno 229,72 tone.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– primjena (Primjer </a:t>
            </a:r>
            <a:r>
              <a:rPr lang="hr-HR" dirty="0" smtClean="0"/>
              <a:t>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Detaljniji </a:t>
            </a:r>
            <a:r>
              <a:rPr lang="hr-HR" dirty="0"/>
              <a:t>pristup (</a:t>
            </a:r>
            <a:r>
              <a:rPr lang="hr-HR" dirty="0" smtClean="0"/>
              <a:t>Modeli DP</a:t>
            </a:r>
            <a:r>
              <a:rPr lang="hr-H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Modeli DP </a:t>
            </a:r>
            <a:r>
              <a:rPr lang="hr-HR" dirty="0"/>
              <a:t>predstavlja </a:t>
            </a:r>
            <a:r>
              <a:rPr lang="hr-HR" dirty="0" smtClean="0"/>
              <a:t>detaljniji </a:t>
            </a:r>
            <a:r>
              <a:rPr lang="hr-HR" dirty="0"/>
              <a:t>oblik izračuna uštede CO</a:t>
            </a:r>
            <a:r>
              <a:rPr lang="hr-HR" baseline="-25000" dirty="0"/>
              <a:t>2</a:t>
            </a:r>
            <a:r>
              <a:rPr lang="hr-HR" dirty="0"/>
              <a:t> za nabavu automobila uz primjenu </a:t>
            </a:r>
            <a:r>
              <a:rPr lang="hr-HR" dirty="0">
                <a:solidFill>
                  <a:srgbClr val="00904C"/>
                </a:solidFill>
              </a:rPr>
              <a:t>mjerila </a:t>
            </a:r>
            <a:r>
              <a:rPr lang="hr-HR" dirty="0" smtClean="0">
                <a:solidFill>
                  <a:srgbClr val="00904C"/>
                </a:solidFill>
              </a:rPr>
              <a:t>zelene javne nabave </a:t>
            </a:r>
            <a:r>
              <a:rPr lang="hr-HR" dirty="0">
                <a:solidFill>
                  <a:srgbClr val="00904C"/>
                </a:solidFill>
              </a:rPr>
              <a:t>za homologaciju emisije ugljikova dioksida</a:t>
            </a:r>
            <a:r>
              <a:rPr lang="hr-HR" dirty="0"/>
              <a:t>. </a:t>
            </a:r>
            <a:r>
              <a:rPr lang="hr-HR" dirty="0" smtClean="0"/>
              <a:t> Modeli DP koriste </a:t>
            </a:r>
            <a:r>
              <a:rPr lang="hr-HR" dirty="0"/>
              <a:t>se kada </a:t>
            </a:r>
            <a:r>
              <a:rPr lang="hr-HR" dirty="0" smtClean="0"/>
              <a:t>su</a:t>
            </a:r>
            <a:r>
              <a:rPr lang="hr-HR" dirty="0"/>
              <a:t> </a:t>
            </a:r>
            <a:r>
              <a:rPr lang="hr-HR" dirty="0" smtClean="0"/>
              <a:t>dostupni </a:t>
            </a:r>
            <a:r>
              <a:rPr lang="hr-HR" dirty="0"/>
              <a:t>podaci </a:t>
            </a:r>
            <a:r>
              <a:rPr lang="hr-HR" dirty="0" smtClean="0">
                <a:solidFill>
                  <a:srgbClr val="00904C"/>
                </a:solidFill>
              </a:rPr>
              <a:t>broju i tipu automobila </a:t>
            </a:r>
            <a:r>
              <a:rPr lang="hr-HR" dirty="0" smtClean="0"/>
              <a:t>te </a:t>
            </a:r>
            <a:r>
              <a:rPr lang="hr-HR" dirty="0" smtClean="0">
                <a:solidFill>
                  <a:srgbClr val="00904C"/>
                </a:solidFill>
              </a:rPr>
              <a:t>vrsti pogonske energije</a:t>
            </a:r>
            <a:r>
              <a:rPr lang="hr-HR" dirty="0" smtClean="0"/>
              <a:t> (benzin, dizel, električna energija, vodik ili hibridi koji za koriste dva ili više izvora energije).</a:t>
            </a:r>
          </a:p>
          <a:p>
            <a:endParaRPr lang="hr-HR" dirty="0">
              <a:solidFill>
                <a:srgbClr val="009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65306"/>
              </p:ext>
            </p:extLst>
          </p:nvPr>
        </p:nvGraphicFramePr>
        <p:xfrm>
          <a:off x="667266" y="648773"/>
          <a:ext cx="1072566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Modeli DP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DP-2020_L:</a:t>
                      </a:r>
                      <a:r>
                        <a:rPr lang="hr-HR" sz="2800" b="0" dirty="0" smtClean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01.01.-31.12.2020.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automobila putem</a:t>
                      </a:r>
                      <a:r>
                        <a:rPr lang="hr-HR" sz="2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baseline="0" dirty="0" err="1" smtClean="0">
                          <a:solidFill>
                            <a:srgbClr val="00904C"/>
                          </a:solidFill>
                        </a:rPr>
                        <a:t>leasing</a:t>
                      </a:r>
                      <a:r>
                        <a:rPr lang="hr-HR" sz="2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-a.</a:t>
                      </a:r>
                      <a:endParaRPr lang="hr-HR" sz="2800" b="0" dirty="0" smtClean="0">
                        <a:solidFill>
                          <a:srgbClr val="00904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DP-2020_K: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01.01.-31.12.2020.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Kupnja</a:t>
                      </a: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automobila.</a:t>
                      </a:r>
                      <a:endParaRPr lang="hr-HR" sz="2800" dirty="0" smtClean="0">
                        <a:solidFill>
                          <a:srgbClr val="00904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DP-2021_L: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od</a:t>
                      </a: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01.01.2021.</a:t>
                      </a:r>
                      <a:r>
                        <a:rPr lang="hr-HR" sz="2800" b="0" baseline="0" dirty="0" smtClean="0">
                          <a:solidFill>
                            <a:srgbClr val="00904C"/>
                          </a:solidFill>
                        </a:rPr>
                        <a:t> </a:t>
                      </a:r>
                      <a:endParaRPr lang="hr-HR" sz="2800" b="0" dirty="0" smtClean="0">
                        <a:solidFill>
                          <a:srgbClr val="00904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automobila putem</a:t>
                      </a:r>
                      <a:r>
                        <a:rPr lang="hr-HR" sz="2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baseline="0" dirty="0" err="1" smtClean="0">
                          <a:solidFill>
                            <a:srgbClr val="00904C"/>
                          </a:solidFill>
                        </a:rPr>
                        <a:t>leasing</a:t>
                      </a:r>
                      <a:r>
                        <a:rPr lang="hr-HR" sz="2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-a.</a:t>
                      </a:r>
                      <a:endParaRPr lang="hr-HR" sz="2800" b="0" dirty="0" smtClean="0">
                        <a:solidFill>
                          <a:srgbClr val="00904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DP-2021_K: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od</a:t>
                      </a: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01.01.2021.</a:t>
                      </a:r>
                      <a:r>
                        <a:rPr lang="hr-HR" sz="2800" b="0" baseline="0" dirty="0" smtClean="0">
                          <a:solidFill>
                            <a:srgbClr val="00904C"/>
                          </a:solidFill>
                        </a:rPr>
                        <a:t> </a:t>
                      </a:r>
                      <a:endParaRPr lang="hr-HR" sz="2800" b="0" dirty="0" smtClean="0">
                        <a:solidFill>
                          <a:srgbClr val="00904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Kupnja</a:t>
                      </a: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automobila.</a:t>
                      </a:r>
                      <a:endParaRPr lang="hr-HR" sz="2800" dirty="0" smtClean="0">
                        <a:solidFill>
                          <a:srgbClr val="00904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9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2667968"/>
            <a:ext cx="5109436" cy="4190032"/>
          </a:xfrm>
        </p:spPr>
        <p:txBody>
          <a:bodyPr>
            <a:normAutofit/>
          </a:bodyPr>
          <a:lstStyle/>
          <a:p>
            <a:r>
              <a:rPr lang="hr-HR" dirty="0" smtClean="0"/>
              <a:t>Svi </a:t>
            </a:r>
            <a:r>
              <a:rPr lang="hr-HR" dirty="0" smtClean="0">
                <a:solidFill>
                  <a:srgbClr val="00904C"/>
                </a:solidFill>
              </a:rPr>
              <a:t>modeli DP imaju istu strukturu </a:t>
            </a:r>
            <a:r>
              <a:rPr lang="hr-HR" dirty="0" smtClean="0"/>
              <a:t>i omogućavaju na osnovi </a:t>
            </a:r>
            <a:r>
              <a:rPr lang="hr-HR" dirty="0" smtClean="0">
                <a:solidFill>
                  <a:srgbClr val="00904C"/>
                </a:solidFill>
              </a:rPr>
              <a:t>podatka o tipu i broju automobila </a:t>
            </a:r>
            <a:r>
              <a:rPr lang="hr-HR" dirty="0" smtClean="0"/>
              <a:t>koji se nabavljaju</a:t>
            </a:r>
            <a:r>
              <a:rPr lang="hr-HR" dirty="0" smtClean="0">
                <a:solidFill>
                  <a:srgbClr val="00904C"/>
                </a:solidFill>
              </a:rPr>
              <a:t> te vrsti njihove pogonske energije</a:t>
            </a:r>
            <a:r>
              <a:rPr lang="hr-HR" dirty="0" smtClean="0"/>
              <a:t> izračun uštede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uz </a:t>
            </a:r>
            <a:r>
              <a:rPr lang="hr-HR" dirty="0"/>
              <a:t>primjenu mjerila </a:t>
            </a:r>
            <a:r>
              <a:rPr lang="hr-HR" dirty="0" smtClean="0"/>
              <a:t>zelene javne nabave</a:t>
            </a:r>
            <a:r>
              <a:rPr lang="hr-HR" baseline="30000" dirty="0" smtClean="0"/>
              <a:t>(1)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sz="2200" baseline="30000" dirty="0" smtClean="0"/>
              <a:t>(1) </a:t>
            </a:r>
            <a:r>
              <a:rPr lang="hr-HR" sz="2200" dirty="0" smtClean="0"/>
              <a:t>Mjerila </a:t>
            </a:r>
            <a:r>
              <a:rPr lang="hr-HR" sz="2200" dirty="0" err="1" smtClean="0"/>
              <a:t>ZeJN</a:t>
            </a:r>
            <a:r>
              <a:rPr lang="hr-HR" sz="2200" dirty="0" smtClean="0"/>
              <a:t> </a:t>
            </a:r>
            <a:r>
              <a:rPr lang="hr-HR" sz="2200" dirty="0"/>
              <a:t>za homologaciju emisije CO</a:t>
            </a:r>
            <a:r>
              <a:rPr lang="hr-HR" sz="2200" baseline="-25000" dirty="0"/>
              <a:t>2</a:t>
            </a:r>
            <a:r>
              <a:rPr lang="hr-HR" sz="2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92000" y="2767913"/>
            <a:ext cx="6300000" cy="2450724"/>
            <a:chOff x="5892000" y="0"/>
            <a:chExt cx="6300000" cy="2450724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" t="20165" r="15225" b="74641"/>
            <a:stretch/>
          </p:blipFill>
          <p:spPr bwMode="auto">
            <a:xfrm>
              <a:off x="5892000" y="0"/>
              <a:ext cx="6300000" cy="334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0" t="20143" r="6452" b="74663"/>
            <a:stretch/>
          </p:blipFill>
          <p:spPr bwMode="auto">
            <a:xfrm>
              <a:off x="5892000" y="2126724"/>
              <a:ext cx="6300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 smtClean="0"/>
              <a:t>Detaljniji </a:t>
            </a:r>
            <a:r>
              <a:rPr lang="hr-HR" dirty="0"/>
              <a:t>pristup (</a:t>
            </a:r>
            <a:r>
              <a:rPr lang="hr-HR" dirty="0" smtClean="0"/>
              <a:t>Modeli DP</a:t>
            </a:r>
            <a:r>
              <a:rPr lang="hr-HR" dirty="0"/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31674" r="4426" b="40582"/>
          <a:stretch/>
        </p:blipFill>
        <p:spPr bwMode="auto">
          <a:xfrm>
            <a:off x="5904357" y="3102865"/>
            <a:ext cx="6300000" cy="1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31799" r="2906" b="40582"/>
          <a:stretch/>
        </p:blipFill>
        <p:spPr bwMode="auto">
          <a:xfrm>
            <a:off x="5904357" y="5218637"/>
            <a:ext cx="6318000" cy="150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9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</a:t>
            </a:r>
            <a:r>
              <a:rPr lang="hr-HR" dirty="0" smtClean="0"/>
              <a:t>DP </a:t>
            </a:r>
            <a:r>
              <a:rPr lang="hr-HR" dirty="0"/>
              <a:t>– primjena (Primjer </a:t>
            </a:r>
            <a:r>
              <a:rPr lang="hr-HR" dirty="0" smtClean="0"/>
              <a:t>3)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3700291"/>
          </a:xfrm>
        </p:spPr>
        <p:txBody>
          <a:bodyPr>
            <a:normAutofit/>
          </a:bodyPr>
          <a:lstStyle/>
          <a:p>
            <a:r>
              <a:rPr lang="hr-HR" dirty="0"/>
              <a:t>Primjer </a:t>
            </a:r>
            <a:r>
              <a:rPr lang="hr-HR" dirty="0" smtClean="0"/>
              <a:t>3:</a:t>
            </a:r>
            <a:endParaRPr lang="hr-HR" dirty="0"/>
          </a:p>
          <a:p>
            <a:r>
              <a:rPr lang="hr-HR" dirty="0" smtClean="0"/>
              <a:t>Javni </a:t>
            </a:r>
            <a:r>
              <a:rPr lang="hr-HR" dirty="0"/>
              <a:t>naručitelj sklopio je u </a:t>
            </a:r>
            <a:r>
              <a:rPr lang="hr-HR" dirty="0" smtClean="0"/>
              <a:t>2020. </a:t>
            </a:r>
            <a:r>
              <a:rPr lang="hr-HR" dirty="0"/>
              <a:t>godini ugovor vrijednosti </a:t>
            </a:r>
            <a:r>
              <a:rPr lang="hr-HR" dirty="0" smtClean="0"/>
              <a:t>400.000,00 </a:t>
            </a:r>
            <a:r>
              <a:rPr lang="hr-HR" dirty="0"/>
              <a:t>kn (bez PDV-a) za </a:t>
            </a:r>
            <a:r>
              <a:rPr lang="hr-HR" dirty="0" smtClean="0"/>
              <a:t>kupnju </a:t>
            </a:r>
            <a:r>
              <a:rPr lang="hr-HR" dirty="0" smtClean="0">
                <a:solidFill>
                  <a:srgbClr val="00904C"/>
                </a:solidFill>
              </a:rPr>
              <a:t>3 automobila </a:t>
            </a:r>
            <a:r>
              <a:rPr lang="hr-HR" dirty="0" err="1">
                <a:solidFill>
                  <a:srgbClr val="00904C"/>
                </a:solidFill>
              </a:rPr>
              <a:t>Dacia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err="1">
                <a:solidFill>
                  <a:srgbClr val="00904C"/>
                </a:solidFill>
              </a:rPr>
              <a:t>Sandero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err="1">
                <a:solidFill>
                  <a:srgbClr val="00904C"/>
                </a:solidFill>
              </a:rPr>
              <a:t>Ambiance</a:t>
            </a:r>
            <a:r>
              <a:rPr lang="hr-HR" dirty="0">
                <a:solidFill>
                  <a:srgbClr val="00904C"/>
                </a:solidFill>
              </a:rPr>
              <a:t> 0.9 </a:t>
            </a:r>
            <a:r>
              <a:rPr lang="hr-HR" dirty="0" err="1">
                <a:solidFill>
                  <a:srgbClr val="00904C"/>
                </a:solidFill>
              </a:rPr>
              <a:t>TCe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90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00904C"/>
                </a:solidFill>
              </a:rPr>
              <a:t>2 automobila Renault </a:t>
            </a:r>
            <a:r>
              <a:rPr lang="hr-HR" dirty="0" err="1" smtClean="0">
                <a:solidFill>
                  <a:srgbClr val="00904C"/>
                </a:solidFill>
              </a:rPr>
              <a:t>Kadjar</a:t>
            </a:r>
            <a:r>
              <a:rPr lang="hr-HR" dirty="0" smtClean="0">
                <a:solidFill>
                  <a:srgbClr val="00904C"/>
                </a:solidFill>
              </a:rPr>
              <a:t> Bose </a:t>
            </a:r>
            <a:r>
              <a:rPr lang="hr-HR" dirty="0" err="1" smtClean="0">
                <a:solidFill>
                  <a:srgbClr val="00904C"/>
                </a:solidFill>
              </a:rPr>
              <a:t>Blue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r>
              <a:rPr lang="hr-HR" dirty="0" err="1" smtClean="0">
                <a:solidFill>
                  <a:srgbClr val="00904C"/>
                </a:solidFill>
              </a:rPr>
              <a:t>dCi</a:t>
            </a:r>
            <a:r>
              <a:rPr lang="hr-HR" dirty="0" smtClean="0">
                <a:solidFill>
                  <a:srgbClr val="00904C"/>
                </a:solidFill>
              </a:rPr>
              <a:t> 115 EDC</a:t>
            </a:r>
            <a:r>
              <a:rPr lang="hr-HR" dirty="0" smtClean="0"/>
              <a:t>. U javnoj nabavi korištena </a:t>
            </a:r>
            <a:r>
              <a:rPr lang="hr-HR" dirty="0"/>
              <a:t>su </a:t>
            </a:r>
            <a:r>
              <a:rPr lang="hr-HR" dirty="0">
                <a:solidFill>
                  <a:srgbClr val="00904C"/>
                </a:solidFill>
              </a:rPr>
              <a:t>mjerila zelene javne nabave</a:t>
            </a:r>
            <a:r>
              <a:rPr lang="hr-HR" dirty="0"/>
              <a:t> </a:t>
            </a:r>
            <a:r>
              <a:rPr lang="hr-HR" dirty="0">
                <a:solidFill>
                  <a:srgbClr val="00904C"/>
                </a:solidFill>
              </a:rPr>
              <a:t>za homologaciju emisije ugljikova dioksida</a:t>
            </a:r>
            <a:r>
              <a:rPr lang="hr-HR" dirty="0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2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641" y="776433"/>
            <a:ext cx="9534426" cy="995915"/>
          </a:xfrm>
        </p:spPr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534426" cy="462704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su navedeni podaci o konkretnim automobilima - </a:t>
            </a:r>
            <a:r>
              <a:rPr lang="hr-HR" dirty="0" err="1" smtClean="0">
                <a:solidFill>
                  <a:srgbClr val="00904C"/>
                </a:solidFill>
              </a:rPr>
              <a:t>Dacia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r>
              <a:rPr lang="hr-HR" dirty="0" err="1">
                <a:solidFill>
                  <a:srgbClr val="00904C"/>
                </a:solidFill>
              </a:rPr>
              <a:t>Sandero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err="1">
                <a:solidFill>
                  <a:srgbClr val="00904C"/>
                </a:solidFill>
              </a:rPr>
              <a:t>Ambiance</a:t>
            </a:r>
            <a:r>
              <a:rPr lang="hr-HR" dirty="0">
                <a:solidFill>
                  <a:srgbClr val="00904C"/>
                </a:solidFill>
              </a:rPr>
              <a:t> 0.9 </a:t>
            </a:r>
            <a:r>
              <a:rPr lang="hr-HR" dirty="0" err="1">
                <a:solidFill>
                  <a:srgbClr val="00904C"/>
                </a:solidFill>
              </a:rPr>
              <a:t>TCe</a:t>
            </a:r>
            <a:r>
              <a:rPr lang="hr-HR" dirty="0">
                <a:solidFill>
                  <a:srgbClr val="00904C"/>
                </a:solidFill>
              </a:rPr>
              <a:t> 90 </a:t>
            </a:r>
            <a:r>
              <a:rPr lang="hr-HR" dirty="0" smtClean="0">
                <a:solidFill>
                  <a:srgbClr val="00904C"/>
                </a:solidFill>
              </a:rPr>
              <a:t>(3 kom) </a:t>
            </a:r>
            <a:r>
              <a:rPr lang="hr-HR" dirty="0" smtClean="0"/>
              <a:t>i </a:t>
            </a:r>
            <a:r>
              <a:rPr lang="hr-HR" dirty="0" smtClean="0">
                <a:solidFill>
                  <a:srgbClr val="00904C"/>
                </a:solidFill>
              </a:rPr>
              <a:t>Renault </a:t>
            </a:r>
            <a:r>
              <a:rPr lang="hr-HR" dirty="0" err="1">
                <a:solidFill>
                  <a:srgbClr val="00904C"/>
                </a:solidFill>
              </a:rPr>
              <a:t>Kadjar</a:t>
            </a:r>
            <a:r>
              <a:rPr lang="hr-HR" dirty="0">
                <a:solidFill>
                  <a:srgbClr val="00904C"/>
                </a:solidFill>
              </a:rPr>
              <a:t> Bose </a:t>
            </a:r>
            <a:r>
              <a:rPr lang="hr-HR" dirty="0" err="1">
                <a:solidFill>
                  <a:srgbClr val="00904C"/>
                </a:solidFill>
              </a:rPr>
              <a:t>Blue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err="1">
                <a:solidFill>
                  <a:srgbClr val="00904C"/>
                </a:solidFill>
              </a:rPr>
              <a:t>dCi</a:t>
            </a:r>
            <a:r>
              <a:rPr lang="hr-HR" dirty="0">
                <a:solidFill>
                  <a:srgbClr val="00904C"/>
                </a:solidFill>
              </a:rPr>
              <a:t> 115 </a:t>
            </a:r>
            <a:r>
              <a:rPr lang="hr-HR" dirty="0" smtClean="0">
                <a:solidFill>
                  <a:srgbClr val="00904C"/>
                </a:solidFill>
              </a:rPr>
              <a:t>EDC (2 kom)</a:t>
            </a:r>
            <a:r>
              <a:rPr lang="hr-HR" dirty="0" smtClean="0"/>
              <a:t>, u modelu </a:t>
            </a:r>
            <a:r>
              <a:rPr lang="hr-HR" dirty="0"/>
              <a:t>2_ </a:t>
            </a:r>
            <a:r>
              <a:rPr lang="hr-HR" dirty="0" err="1"/>
              <a:t>Automobili.xlsx</a:t>
            </a:r>
            <a:r>
              <a:rPr lang="hr-HR" dirty="0"/>
              <a:t> </a:t>
            </a:r>
            <a:r>
              <a:rPr lang="hr-HR" dirty="0" smtClean="0"/>
              <a:t>razmatraju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. 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 smtClean="0"/>
              <a:t>S obzirom da se radi o kupnji automobila, razmatraju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K</a:t>
            </a:r>
            <a:r>
              <a:rPr lang="hr-HR" dirty="0" smtClean="0"/>
              <a:t>.</a:t>
            </a:r>
          </a:p>
          <a:p>
            <a:pPr marL="514350" indent="-514350">
              <a:lnSpc>
                <a:spcPct val="0"/>
              </a:lnSpc>
              <a:spcBef>
                <a:spcPts val="600"/>
              </a:spcBef>
              <a:buAutoNum type="arabicPeriod"/>
            </a:pPr>
            <a:endParaRPr lang="hr-HR" dirty="0" smtClean="0"/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 smtClean="0"/>
              <a:t>S </a:t>
            </a:r>
            <a:r>
              <a:rPr lang="hr-HR" dirty="0"/>
              <a:t>obzirom da je </a:t>
            </a:r>
            <a:r>
              <a:rPr lang="hr-HR" dirty="0" smtClean="0"/>
              <a:t>javni </a:t>
            </a:r>
            <a:r>
              <a:rPr lang="hr-HR" dirty="0"/>
              <a:t>naručitelj sklopio ugovor </a:t>
            </a:r>
            <a:r>
              <a:rPr lang="hr-HR" dirty="0" smtClean="0"/>
              <a:t>u 2020.             godini, </a:t>
            </a:r>
            <a:r>
              <a:rPr lang="hr-HR" dirty="0"/>
              <a:t>odabire se list koji </a:t>
            </a:r>
            <a:r>
              <a:rPr lang="hr-HR" dirty="0" smtClean="0"/>
              <a:t>u </a:t>
            </a:r>
            <a:r>
              <a:rPr lang="hr-HR" dirty="0"/>
              <a:t>nazivu uz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>
                <a:solidFill>
                  <a:srgbClr val="00904C"/>
                </a:solidFill>
              </a:rPr>
              <a:t>K</a:t>
            </a:r>
            <a:r>
              <a:rPr lang="hr-HR" dirty="0" smtClean="0"/>
              <a:t> ima                        </a:t>
            </a:r>
            <a:r>
              <a:rPr lang="hr-HR" dirty="0" smtClean="0">
                <a:solidFill>
                  <a:srgbClr val="00904C"/>
                </a:solidFill>
              </a:rPr>
              <a:t>2020.</a:t>
            </a:r>
            <a:r>
              <a:rPr lang="hr-HR" dirty="0" smtClean="0"/>
              <a:t> </a:t>
            </a:r>
            <a:r>
              <a:rPr lang="hr-HR" dirty="0"/>
              <a:t>godinu  </a:t>
            </a:r>
            <a:r>
              <a:rPr lang="hr-HR" dirty="0" smtClean="0"/>
              <a:t>      </a:t>
            </a:r>
            <a:r>
              <a:rPr lang="hr-HR" b="1" dirty="0" smtClean="0">
                <a:solidFill>
                  <a:srgbClr val="00904C"/>
                </a:solidFill>
              </a:rPr>
              <a:t>DP-2020_K.</a:t>
            </a:r>
            <a:endParaRPr lang="hr-HR" dirty="0" smtClean="0">
              <a:solidFill>
                <a:srgbClr val="00904C"/>
              </a:solidFill>
            </a:endParaRPr>
          </a:p>
          <a:p>
            <a:pPr marL="514350" indent="-514350">
              <a:buAutoNum type="arabicPeriod"/>
            </a:pPr>
            <a:endParaRPr lang="hr-HR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0573" y="6082063"/>
            <a:ext cx="425885" cy="0"/>
          </a:xfrm>
          <a:prstGeom prst="straightConnector1">
            <a:avLst/>
          </a:prstGeom>
          <a:ln w="25400">
            <a:solidFill>
              <a:srgbClr val="00904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2642" y="2230951"/>
            <a:ext cx="9570223" cy="42316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dirty="0" smtClean="0"/>
              <a:t>Prema tehničkim karakteristikama  / podacima </a:t>
            </a:r>
            <a:r>
              <a:rPr lang="hr-HR" dirty="0" err="1" smtClean="0"/>
              <a:t>Dacia</a:t>
            </a:r>
            <a:r>
              <a:rPr lang="hr-HR" dirty="0" smtClean="0"/>
              <a:t> </a:t>
            </a:r>
            <a:r>
              <a:rPr lang="hr-HR" dirty="0" err="1"/>
              <a:t>Sandero</a:t>
            </a:r>
            <a:r>
              <a:rPr lang="hr-HR" dirty="0"/>
              <a:t> </a:t>
            </a:r>
            <a:r>
              <a:rPr lang="hr-HR" dirty="0" err="1"/>
              <a:t>Ambiance</a:t>
            </a:r>
            <a:r>
              <a:rPr lang="hr-HR" dirty="0"/>
              <a:t> 0.9 </a:t>
            </a:r>
            <a:r>
              <a:rPr lang="hr-HR" dirty="0" err="1">
                <a:solidFill>
                  <a:srgbClr val="00904C"/>
                </a:solidFill>
              </a:rPr>
              <a:t>TCe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 smtClean="0"/>
              <a:t>90 za pogon koristi </a:t>
            </a:r>
            <a:r>
              <a:rPr lang="hr-HR" dirty="0" smtClean="0">
                <a:solidFill>
                  <a:srgbClr val="00904C"/>
                </a:solidFill>
              </a:rPr>
              <a:t>benzin</a:t>
            </a:r>
            <a:r>
              <a:rPr lang="hr-HR" dirty="0" smtClean="0"/>
              <a:t>, a obujam motora iznosi </a:t>
            </a:r>
            <a:r>
              <a:rPr lang="hr-HR" dirty="0" smtClean="0">
                <a:solidFill>
                  <a:srgbClr val="00904C"/>
                </a:solidFill>
              </a:rPr>
              <a:t>898 cm</a:t>
            </a:r>
            <a:r>
              <a:rPr lang="hr-HR" baseline="30000" dirty="0" smtClean="0">
                <a:solidFill>
                  <a:srgbClr val="00904C"/>
                </a:solidFill>
              </a:rPr>
              <a:t>3</a:t>
            </a:r>
            <a:r>
              <a:rPr lang="hr-HR" dirty="0" smtClean="0"/>
              <a:t>. Prema obujmu motora </a:t>
            </a:r>
            <a:r>
              <a:rPr lang="hr-HR" dirty="0" err="1"/>
              <a:t>Dacia</a:t>
            </a:r>
            <a:r>
              <a:rPr lang="hr-HR" dirty="0"/>
              <a:t> </a:t>
            </a:r>
            <a:r>
              <a:rPr lang="hr-HR" dirty="0" err="1"/>
              <a:t>Sandero</a:t>
            </a:r>
            <a:r>
              <a:rPr lang="hr-HR" dirty="0"/>
              <a:t> </a:t>
            </a:r>
            <a:r>
              <a:rPr lang="hr-HR" dirty="0" err="1"/>
              <a:t>Ambiance</a:t>
            </a:r>
            <a:r>
              <a:rPr lang="hr-HR" dirty="0"/>
              <a:t> 0.9 </a:t>
            </a:r>
            <a:r>
              <a:rPr lang="hr-HR" dirty="0" err="1"/>
              <a:t>TCe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/>
              <a:t>90 </a:t>
            </a:r>
            <a:r>
              <a:rPr lang="hr-HR" dirty="0" smtClean="0"/>
              <a:t>razvrstava se kao </a:t>
            </a:r>
            <a:r>
              <a:rPr lang="hr-HR" dirty="0" smtClean="0">
                <a:solidFill>
                  <a:srgbClr val="00904C"/>
                </a:solidFill>
              </a:rPr>
              <a:t>mali automobil</a:t>
            </a:r>
            <a:r>
              <a:rPr lang="hr-HR" dirty="0" smtClean="0"/>
              <a:t>.                       U skladu s prethodnom navedenim podacima, u </a:t>
            </a:r>
            <a:r>
              <a:rPr lang="hr-HR" dirty="0"/>
              <a:t>red </a:t>
            </a:r>
            <a:r>
              <a:rPr lang="hr-HR" dirty="0" smtClean="0"/>
              <a:t>"Mali </a:t>
            </a:r>
            <a:r>
              <a:rPr lang="hr-HR" dirty="0"/>
              <a:t>- automobili obujma do 1400 </a:t>
            </a:r>
            <a:r>
              <a:rPr lang="hr-HR" dirty="0" err="1" smtClean="0"/>
              <a:t>ccm</a:t>
            </a:r>
            <a:r>
              <a:rPr lang="hr-HR" dirty="0" smtClean="0"/>
              <a:t>" i stupac "Benzin", odnosno u </a:t>
            </a:r>
            <a:r>
              <a:rPr lang="hr-HR" dirty="0" smtClean="0">
                <a:solidFill>
                  <a:srgbClr val="00904C"/>
                </a:solidFill>
              </a:rPr>
              <a:t>ćeliju E8 </a:t>
            </a:r>
            <a:r>
              <a:rPr lang="hr-HR" dirty="0" smtClean="0"/>
              <a:t>upisuje se broj kupljenih automobila - broj </a:t>
            </a:r>
            <a:r>
              <a:rPr lang="hr-HR" dirty="0" smtClean="0">
                <a:solidFill>
                  <a:srgbClr val="00904C"/>
                </a:solidFill>
              </a:rPr>
              <a:t>3</a:t>
            </a:r>
            <a:r>
              <a:rPr lang="hr-HR" dirty="0" smtClean="0"/>
              <a:t>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66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Automobili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1" y="2088292"/>
            <a:ext cx="9842073" cy="3745241"/>
          </a:xfrm>
        </p:spPr>
        <p:txBody>
          <a:bodyPr>
            <a:normAutofit/>
          </a:bodyPr>
          <a:lstStyle/>
          <a:p>
            <a:r>
              <a:rPr lang="hr-HR" dirty="0" smtClean="0"/>
              <a:t>Potrošnjom </a:t>
            </a:r>
            <a:r>
              <a:rPr lang="hr-HR" dirty="0"/>
              <a:t>fosilnih goriva </a:t>
            </a:r>
            <a:r>
              <a:rPr lang="hr-HR" dirty="0" smtClean="0"/>
              <a:t>prilikom vožnje dolazi </a:t>
            </a:r>
            <a:r>
              <a:rPr lang="hr-HR" dirty="0"/>
              <a:t>do emisije stakleničkih </a:t>
            </a:r>
            <a:r>
              <a:rPr lang="hr-HR" dirty="0" smtClean="0"/>
              <a:t>plinova i tvari koje onečišćuju zrak te emisije buke.           </a:t>
            </a:r>
            <a:r>
              <a:rPr lang="hr-HR" dirty="0"/>
              <a:t>Do </a:t>
            </a:r>
            <a:r>
              <a:rPr lang="hr-HR" dirty="0" smtClean="0"/>
              <a:t>tih emisija dolazi i duž cijelog lanca opskrbe gorivom. Do utjecaja na okoliš dolazi i u proizvodnji baterija za električna vozila.</a:t>
            </a:r>
          </a:p>
          <a:p>
            <a:r>
              <a:rPr lang="hr-HR" dirty="0" smtClean="0"/>
              <a:t>Emisije iz prometa čine </a:t>
            </a:r>
            <a:r>
              <a:rPr lang="hr-HR" dirty="0"/>
              <a:t>značajan dio ukupne emisije stakleničkih </a:t>
            </a:r>
            <a:r>
              <a:rPr lang="hr-HR" dirty="0" smtClean="0"/>
              <a:t>plinova. </a:t>
            </a:r>
            <a:r>
              <a:rPr lang="hr-HR" dirty="0">
                <a:solidFill>
                  <a:srgbClr val="00904C"/>
                </a:solidFill>
              </a:rPr>
              <a:t>Mjerilima zelene javne nabave potiče se između ostalog primjena mjerila za homologaciju </a:t>
            </a:r>
            <a:r>
              <a:rPr lang="hr-HR" dirty="0" smtClean="0">
                <a:solidFill>
                  <a:srgbClr val="00904C"/>
                </a:solidFill>
              </a:rPr>
              <a:t>emisija ugljikova </a:t>
            </a:r>
            <a:r>
              <a:rPr lang="hr-HR" dirty="0">
                <a:solidFill>
                  <a:srgbClr val="00904C"/>
                </a:solidFill>
              </a:rPr>
              <a:t>dioksida </a:t>
            </a:r>
            <a:r>
              <a:rPr lang="hr-HR" dirty="0" smtClean="0">
                <a:solidFill>
                  <a:srgbClr val="00904C"/>
                </a:solidFill>
              </a:rPr>
              <a:t>te </a:t>
            </a:r>
            <a:r>
              <a:rPr lang="hr-HR" dirty="0">
                <a:solidFill>
                  <a:srgbClr val="00904C"/>
                </a:solidFill>
              </a:rPr>
              <a:t>nabava </a:t>
            </a:r>
            <a:r>
              <a:rPr lang="hr-HR" dirty="0" smtClean="0">
                <a:solidFill>
                  <a:srgbClr val="00904C"/>
                </a:solidFill>
              </a:rPr>
              <a:t>automobila </a:t>
            </a:r>
            <a:r>
              <a:rPr lang="hr-HR" dirty="0">
                <a:solidFill>
                  <a:srgbClr val="00904C"/>
                </a:solidFill>
              </a:rPr>
              <a:t>s </a:t>
            </a:r>
            <a:r>
              <a:rPr lang="hr-HR" dirty="0" smtClean="0">
                <a:solidFill>
                  <a:srgbClr val="00904C"/>
                </a:solidFill>
              </a:rPr>
              <a:t> nižom </a:t>
            </a:r>
            <a:r>
              <a:rPr lang="hr-HR" dirty="0">
                <a:solidFill>
                  <a:srgbClr val="00904C"/>
                </a:solidFill>
              </a:rPr>
              <a:t>emisijom ugljikova dioksida.</a:t>
            </a:r>
          </a:p>
        </p:txBody>
      </p:sp>
    </p:spTree>
    <p:extLst>
      <p:ext uri="{BB962C8B-B14F-4D97-AF65-F5344CB8AC3E}">
        <p14:creationId xmlns:p14="http://schemas.microsoft.com/office/powerpoint/2010/main" val="17259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12641" y="2230951"/>
            <a:ext cx="9706147" cy="43304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dirty="0"/>
              <a:t>Prema tehničkim karakteristikama  / podacima Renault </a:t>
            </a:r>
            <a:r>
              <a:rPr lang="hr-HR" dirty="0" err="1"/>
              <a:t>Kadjar</a:t>
            </a:r>
            <a:r>
              <a:rPr lang="hr-HR" dirty="0"/>
              <a:t> Bose </a:t>
            </a:r>
            <a:r>
              <a:rPr lang="hr-HR" dirty="0" err="1"/>
              <a:t>Blue</a:t>
            </a:r>
            <a:r>
              <a:rPr lang="hr-HR" dirty="0"/>
              <a:t> </a:t>
            </a:r>
            <a:r>
              <a:rPr lang="hr-HR" dirty="0" err="1">
                <a:solidFill>
                  <a:srgbClr val="00904C"/>
                </a:solidFill>
              </a:rPr>
              <a:t>dCi</a:t>
            </a:r>
            <a:r>
              <a:rPr lang="hr-HR" dirty="0">
                <a:solidFill>
                  <a:srgbClr val="00904C"/>
                </a:solidFill>
              </a:rPr>
              <a:t> </a:t>
            </a:r>
            <a:r>
              <a:rPr lang="hr-HR" dirty="0"/>
              <a:t>115 EDC </a:t>
            </a:r>
            <a:r>
              <a:rPr lang="hr-HR" dirty="0" smtClean="0"/>
              <a:t>za pogon koristi </a:t>
            </a:r>
            <a:r>
              <a:rPr lang="hr-HR" dirty="0" smtClean="0">
                <a:solidFill>
                  <a:srgbClr val="00904C"/>
                </a:solidFill>
              </a:rPr>
              <a:t>dizel</a:t>
            </a:r>
            <a:r>
              <a:rPr lang="hr-HR" dirty="0" smtClean="0"/>
              <a:t>, a obujam motora iznosi </a:t>
            </a:r>
            <a:r>
              <a:rPr lang="hr-HR" dirty="0" smtClean="0">
                <a:solidFill>
                  <a:srgbClr val="00904C"/>
                </a:solidFill>
              </a:rPr>
              <a:t>1461 cm</a:t>
            </a:r>
            <a:r>
              <a:rPr lang="hr-HR" baseline="30000" dirty="0" smtClean="0">
                <a:solidFill>
                  <a:srgbClr val="00904C"/>
                </a:solidFill>
              </a:rPr>
              <a:t>3</a:t>
            </a:r>
            <a:r>
              <a:rPr lang="hr-HR" dirty="0"/>
              <a:t>. Prema obujmu motora Renault </a:t>
            </a:r>
            <a:r>
              <a:rPr lang="hr-HR" dirty="0" err="1"/>
              <a:t>Kadjar</a:t>
            </a:r>
            <a:r>
              <a:rPr lang="hr-HR" dirty="0"/>
              <a:t> Bose </a:t>
            </a:r>
            <a:r>
              <a:rPr lang="hr-HR" dirty="0" err="1"/>
              <a:t>Blue</a:t>
            </a:r>
            <a:r>
              <a:rPr lang="hr-HR" dirty="0"/>
              <a:t> </a:t>
            </a:r>
            <a:r>
              <a:rPr lang="hr-HR" dirty="0" err="1"/>
              <a:t>dCi</a:t>
            </a:r>
            <a:r>
              <a:rPr lang="hr-HR" dirty="0"/>
              <a:t> 115 EDC</a:t>
            </a:r>
            <a:r>
              <a:rPr lang="hr-HR" dirty="0" smtClean="0"/>
              <a:t> razvrstava kao </a:t>
            </a:r>
            <a:r>
              <a:rPr lang="hr-HR" dirty="0" smtClean="0">
                <a:solidFill>
                  <a:srgbClr val="00904C"/>
                </a:solidFill>
              </a:rPr>
              <a:t>srednji automobil</a:t>
            </a:r>
            <a:r>
              <a:rPr lang="hr-HR" dirty="0" smtClean="0"/>
              <a:t>. U skladu s prethodnom navedenim podacima, u </a:t>
            </a:r>
            <a:r>
              <a:rPr lang="hr-HR" dirty="0"/>
              <a:t>red </a:t>
            </a:r>
            <a:r>
              <a:rPr lang="hr-HR" dirty="0" smtClean="0"/>
              <a:t>"</a:t>
            </a:r>
            <a:r>
              <a:rPr lang="pl-PL" dirty="0" smtClean="0"/>
              <a:t>Srednji </a:t>
            </a:r>
            <a:r>
              <a:rPr lang="pl-PL" dirty="0"/>
              <a:t>-  automobili obujma od 1400 ccm do 2000 </a:t>
            </a:r>
            <a:r>
              <a:rPr lang="pl-PL" dirty="0" smtClean="0"/>
              <a:t>ccm</a:t>
            </a:r>
            <a:r>
              <a:rPr lang="hr-HR" dirty="0" smtClean="0"/>
              <a:t>" i stupac "Dizel", odnosno u </a:t>
            </a:r>
            <a:r>
              <a:rPr lang="hr-HR" dirty="0" smtClean="0">
                <a:solidFill>
                  <a:srgbClr val="00904C"/>
                </a:solidFill>
              </a:rPr>
              <a:t>ćeliju D9 </a:t>
            </a:r>
            <a:r>
              <a:rPr lang="hr-HR" dirty="0" smtClean="0"/>
              <a:t>upisuje se broj kupljenih automobila - broj </a:t>
            </a:r>
            <a:r>
              <a:rPr lang="hr-HR" dirty="0" smtClean="0">
                <a:solidFill>
                  <a:srgbClr val="00904C"/>
                </a:solidFill>
              </a:rPr>
              <a:t>2</a:t>
            </a:r>
            <a:r>
              <a:rPr lang="hr-HR" dirty="0" smtClean="0"/>
              <a:t>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32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hr-HR" dirty="0" smtClean="0"/>
              <a:t>U dostupnim podacima nije naveden planirani </a:t>
            </a:r>
            <a:r>
              <a:rPr lang="hr-HR" dirty="0" smtClean="0">
                <a:solidFill>
                  <a:srgbClr val="00904C"/>
                </a:solidFill>
              </a:rPr>
              <a:t>životni vijek </a:t>
            </a:r>
            <a:r>
              <a:rPr lang="hr-HR" dirty="0" smtClean="0"/>
              <a:t>automobila. Stoga </a:t>
            </a:r>
            <a:r>
              <a:rPr lang="hr-HR" dirty="0" smtClean="0">
                <a:solidFill>
                  <a:srgbClr val="00904C"/>
                </a:solidFill>
              </a:rPr>
              <a:t>ćelija D12</a:t>
            </a:r>
            <a:r>
              <a:rPr lang="hr-HR" dirty="0" smtClean="0"/>
              <a:t> može ostati prazna ili se u ćeliju D12 može upisati predloženi</a:t>
            </a:r>
            <a:r>
              <a:rPr lang="hr-HR" baseline="30000" dirty="0" smtClean="0"/>
              <a:t>(1) </a:t>
            </a:r>
            <a:r>
              <a:rPr lang="hr-HR" dirty="0" smtClean="0"/>
              <a:t>prosječan životni vijek automobila u Republici Hrvatskoj koji danas iznosi </a:t>
            </a:r>
            <a:r>
              <a:rPr lang="hr-HR" dirty="0" smtClean="0">
                <a:solidFill>
                  <a:srgbClr val="00904C"/>
                </a:solidFill>
              </a:rPr>
              <a:t>13 godina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baseline="30000" dirty="0"/>
              <a:t>(1) </a:t>
            </a:r>
            <a:r>
              <a:rPr lang="hr-HR" baseline="30000" dirty="0" smtClean="0"/>
              <a:t>  </a:t>
            </a:r>
            <a:r>
              <a:rPr lang="hr-HR" sz="2200" dirty="0" smtClean="0"/>
              <a:t>Navedeno u komentaru ćelije D12. </a:t>
            </a:r>
            <a:endParaRPr lang="hr-HR" sz="2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39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0143" r="2905" b="40836"/>
          <a:stretch/>
        </p:blipFill>
        <p:spPr bwMode="auto">
          <a:xfrm>
            <a:off x="556055" y="2199507"/>
            <a:ext cx="11318789" cy="38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69679" r="21581" b="28104"/>
          <a:stretch/>
        </p:blipFill>
        <p:spPr bwMode="auto">
          <a:xfrm>
            <a:off x="568412" y="6529855"/>
            <a:ext cx="10504597" cy="2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7921" y="6450227"/>
            <a:ext cx="1013256" cy="333624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327877" y="3922134"/>
            <a:ext cx="2318952" cy="654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5400000">
            <a:off x="7360125" y="2561400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203988" y="3793520"/>
            <a:ext cx="2107251" cy="783523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914558" y="4738605"/>
            <a:ext cx="2114642" cy="42651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438767" y="4739528"/>
            <a:ext cx="551357" cy="42651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700054" y="6011560"/>
            <a:ext cx="1952368" cy="53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6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DP-2020_K </a:t>
            </a:r>
            <a:r>
              <a:rPr lang="hr-HR" dirty="0"/>
              <a:t>računa međurezultate te potom konačne, izlazne rezultate.                    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</a:t>
            </a:r>
            <a:r>
              <a:rPr lang="hr-HR" dirty="0" smtClean="0">
                <a:solidFill>
                  <a:srgbClr val="00904C"/>
                </a:solidFill>
              </a:rPr>
              <a:t>             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uz </a:t>
            </a:r>
            <a:r>
              <a:rPr lang="hr-HR" dirty="0">
                <a:solidFill>
                  <a:srgbClr val="00904C"/>
                </a:solidFill>
              </a:rPr>
              <a:t>primjenu mjerila </a:t>
            </a:r>
            <a:r>
              <a:rPr lang="hr-HR" dirty="0" smtClean="0">
                <a:solidFill>
                  <a:srgbClr val="00904C"/>
                </a:solidFill>
              </a:rPr>
              <a:t>zelene javne nabave </a:t>
            </a:r>
            <a:r>
              <a:rPr lang="hr-HR" dirty="0">
                <a:solidFill>
                  <a:srgbClr val="00904C"/>
                </a:solidFill>
              </a:rPr>
              <a:t>za homologaciju emisije </a:t>
            </a:r>
            <a:r>
              <a:rPr lang="hr-HR" dirty="0" smtClean="0">
                <a:solidFill>
                  <a:srgbClr val="00904C"/>
                </a:solidFill>
              </a:rPr>
              <a:t>ugljikova dioksida</a:t>
            </a:r>
            <a:r>
              <a:rPr lang="hr-HR" baseline="-25000" dirty="0" smtClean="0">
                <a:solidFill>
                  <a:srgbClr val="00904C"/>
                </a:solidFill>
              </a:rPr>
              <a:t> </a:t>
            </a:r>
            <a:r>
              <a:rPr lang="hr-HR" dirty="0" smtClean="0">
                <a:solidFill>
                  <a:srgbClr val="00904C"/>
                </a:solidFill>
              </a:rPr>
              <a:t>na kupnju automobila</a:t>
            </a:r>
            <a:r>
              <a:rPr lang="hr-HR" dirty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62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0143" r="2905" b="40836"/>
          <a:stretch/>
        </p:blipFill>
        <p:spPr bwMode="auto">
          <a:xfrm>
            <a:off x="556055" y="2199507"/>
            <a:ext cx="11318789" cy="38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918" y="5356652"/>
            <a:ext cx="2201985" cy="537522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9700054" y="6011560"/>
            <a:ext cx="1952368" cy="53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otched Right Arrow 13"/>
          <p:cNvSpPr/>
          <p:nvPr/>
        </p:nvSpPr>
        <p:spPr>
          <a:xfrm rot="10800000">
            <a:off x="9473721" y="5490093"/>
            <a:ext cx="1579396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69679" r="21581" b="28104"/>
          <a:stretch/>
        </p:blipFill>
        <p:spPr bwMode="auto">
          <a:xfrm>
            <a:off x="568412" y="6529855"/>
            <a:ext cx="10504597" cy="2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/>
              <a:t>Nabavom </a:t>
            </a:r>
            <a:r>
              <a:rPr lang="hr-HR" dirty="0" smtClean="0"/>
              <a:t>3 </a:t>
            </a:r>
            <a:r>
              <a:rPr lang="hr-HR" dirty="0"/>
              <a:t>automobila </a:t>
            </a:r>
            <a:r>
              <a:rPr lang="hr-HR" dirty="0" err="1"/>
              <a:t>Dacia</a:t>
            </a:r>
            <a:r>
              <a:rPr lang="hr-HR" dirty="0"/>
              <a:t> </a:t>
            </a:r>
            <a:r>
              <a:rPr lang="hr-HR" dirty="0" err="1"/>
              <a:t>Sandero</a:t>
            </a:r>
            <a:r>
              <a:rPr lang="hr-HR" dirty="0"/>
              <a:t> </a:t>
            </a:r>
            <a:r>
              <a:rPr lang="hr-HR" dirty="0" err="1"/>
              <a:t>Ambiance</a:t>
            </a:r>
            <a:r>
              <a:rPr lang="hr-HR" dirty="0"/>
              <a:t> 0.9 </a:t>
            </a:r>
            <a:r>
              <a:rPr lang="hr-HR" dirty="0" err="1"/>
              <a:t>TCe</a:t>
            </a:r>
            <a:r>
              <a:rPr lang="hr-HR" dirty="0"/>
              <a:t> </a:t>
            </a:r>
            <a:r>
              <a:rPr lang="hr-HR" dirty="0" smtClean="0"/>
              <a:t>90 i            2 automobila </a:t>
            </a:r>
            <a:r>
              <a:rPr lang="hr-HR" dirty="0"/>
              <a:t>Renault </a:t>
            </a:r>
            <a:r>
              <a:rPr lang="hr-HR" dirty="0" err="1"/>
              <a:t>Kadjar</a:t>
            </a:r>
            <a:r>
              <a:rPr lang="hr-HR" dirty="0"/>
              <a:t> Bose </a:t>
            </a:r>
            <a:r>
              <a:rPr lang="hr-HR" dirty="0" err="1"/>
              <a:t>Blue</a:t>
            </a:r>
            <a:r>
              <a:rPr lang="hr-HR" dirty="0"/>
              <a:t> </a:t>
            </a:r>
            <a:r>
              <a:rPr lang="hr-HR" dirty="0" err="1"/>
              <a:t>dCi</a:t>
            </a:r>
            <a:r>
              <a:rPr lang="hr-HR" dirty="0"/>
              <a:t> 115 EDC </a:t>
            </a:r>
            <a:r>
              <a:rPr lang="hr-HR" dirty="0" smtClean="0"/>
              <a:t>uz </a:t>
            </a:r>
            <a:r>
              <a:rPr lang="hr-HR" dirty="0"/>
              <a:t>primjenu mjerila zelene javne nabave za homologaciju emisije CO</a:t>
            </a:r>
            <a:r>
              <a:rPr lang="hr-HR" baseline="-25000" dirty="0"/>
              <a:t>2</a:t>
            </a:r>
            <a:r>
              <a:rPr lang="hr-HR" baseline="-25000" dirty="0">
                <a:solidFill>
                  <a:srgbClr val="00904C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za </a:t>
            </a:r>
            <a:r>
              <a:rPr lang="hr-HR" dirty="0" smtClean="0"/>
              <a:t>2020. godinu, </a:t>
            </a:r>
            <a:r>
              <a:rPr lang="hr-HR" dirty="0">
                <a:solidFill>
                  <a:srgbClr val="00904C"/>
                </a:solidFill>
              </a:rPr>
              <a:t>izbjegnuta je emisija od </a:t>
            </a:r>
            <a:r>
              <a:rPr lang="hr-HR" dirty="0" smtClean="0">
                <a:solidFill>
                  <a:srgbClr val="00904C"/>
                </a:solidFill>
              </a:rPr>
              <a:t>4,78 </a:t>
            </a:r>
            <a:r>
              <a:rPr lang="hr-HR" dirty="0">
                <a:solidFill>
                  <a:srgbClr val="00904C"/>
                </a:solidFill>
              </a:rPr>
              <a:t>tona 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 Razmatrano za </a:t>
            </a:r>
            <a:r>
              <a:rPr lang="hr-HR" dirty="0" smtClean="0"/>
              <a:t>cijeli pretpostavljeni životni vijek automobila, </a:t>
            </a:r>
            <a:r>
              <a:rPr lang="hr-HR" dirty="0"/>
              <a:t>odnosno za razdoblje od </a:t>
            </a:r>
            <a:r>
              <a:rPr lang="hr-HR" dirty="0" smtClean="0"/>
              <a:t>13 godina, </a:t>
            </a:r>
            <a:r>
              <a:rPr lang="hr-HR" dirty="0"/>
              <a:t>izbjegnuta je emisija 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            od </a:t>
            </a:r>
            <a:r>
              <a:rPr lang="hr-HR" dirty="0"/>
              <a:t>ukupno </a:t>
            </a:r>
            <a:r>
              <a:rPr lang="hr-HR" dirty="0" smtClean="0"/>
              <a:t>62,14 </a:t>
            </a:r>
            <a:r>
              <a:rPr lang="hr-HR" dirty="0"/>
              <a:t>tone.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7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</a:t>
            </a:r>
            <a:r>
              <a:rPr lang="hr-HR" dirty="0" smtClean="0"/>
              <a:t>4)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4:</a:t>
            </a:r>
          </a:p>
          <a:p>
            <a:r>
              <a:rPr lang="hr-HR" dirty="0" smtClean="0"/>
              <a:t>Javni naručitelj nabavio je u 2021. godini putem 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/>
              <a:t>-a </a:t>
            </a:r>
            <a:r>
              <a:rPr lang="hr-HR" dirty="0" smtClean="0">
                <a:solidFill>
                  <a:srgbClr val="00904C"/>
                </a:solidFill>
              </a:rPr>
              <a:t>10 električnih automobila Peugeot e-208</a:t>
            </a:r>
            <a:r>
              <a:rPr lang="hr-HR" dirty="0" smtClean="0"/>
              <a:t>. Ugovor za </a:t>
            </a:r>
            <a:r>
              <a:rPr lang="hr-HR" dirty="0" err="1" smtClean="0"/>
              <a:t>leasing</a:t>
            </a:r>
            <a:r>
              <a:rPr lang="hr-HR" dirty="0" smtClean="0"/>
              <a:t>-a sklopljen je za razdoblje od </a:t>
            </a:r>
            <a:r>
              <a:rPr lang="hr-HR" dirty="0" smtClean="0">
                <a:solidFill>
                  <a:srgbClr val="00904C"/>
                </a:solidFill>
              </a:rPr>
              <a:t>5 godina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33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</a:t>
            </a:r>
            <a:r>
              <a:rPr lang="hr-HR" dirty="0" smtClean="0"/>
              <a:t>4)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12640" y="2230952"/>
            <a:ext cx="9693791" cy="43675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S obzirom da su navedeni podaci o konkretnim automobilima </a:t>
            </a:r>
            <a:r>
              <a:rPr lang="hr-HR" dirty="0" smtClean="0">
                <a:solidFill>
                  <a:srgbClr val="00904C"/>
                </a:solidFill>
              </a:rPr>
              <a:t>električni automobili </a:t>
            </a:r>
            <a:r>
              <a:rPr lang="hr-HR" dirty="0">
                <a:solidFill>
                  <a:srgbClr val="00904C"/>
                </a:solidFill>
              </a:rPr>
              <a:t>Peugeot </a:t>
            </a:r>
            <a:r>
              <a:rPr lang="hr-HR" dirty="0" smtClean="0">
                <a:solidFill>
                  <a:srgbClr val="00904C"/>
                </a:solidFill>
              </a:rPr>
              <a:t>e-208 (10 kom)</a:t>
            </a:r>
            <a:r>
              <a:rPr lang="hr-HR" dirty="0" smtClean="0"/>
              <a:t>, u modelu          2</a:t>
            </a:r>
            <a:r>
              <a:rPr lang="hr-HR" dirty="0"/>
              <a:t>_ </a:t>
            </a:r>
            <a:r>
              <a:rPr lang="hr-HR" dirty="0" err="1"/>
              <a:t>Automobili.xlsx</a:t>
            </a:r>
            <a:r>
              <a:rPr lang="hr-HR" dirty="0"/>
              <a:t> </a:t>
            </a:r>
            <a:r>
              <a:rPr lang="hr-HR" dirty="0" smtClean="0"/>
              <a:t>razmatraju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. </a:t>
            </a:r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 smtClean="0"/>
              <a:t>S obzirom da se radi o </a:t>
            </a:r>
            <a:r>
              <a:rPr lang="hr-HR" dirty="0" err="1" smtClean="0"/>
              <a:t>leasing</a:t>
            </a:r>
            <a:r>
              <a:rPr lang="hr-HR" dirty="0" smtClean="0"/>
              <a:t>-u automobila, razmatraju se listovi koji u nazivu imaju </a:t>
            </a:r>
            <a:r>
              <a:rPr lang="hr-HR" dirty="0" smtClean="0">
                <a:solidFill>
                  <a:srgbClr val="00904C"/>
                </a:solidFill>
              </a:rPr>
              <a:t>L</a:t>
            </a:r>
            <a:r>
              <a:rPr lang="hr-HR" dirty="0" smtClean="0"/>
              <a:t>.</a:t>
            </a:r>
          </a:p>
          <a:p>
            <a:pPr marL="514350" indent="-514350">
              <a:lnSpc>
                <a:spcPct val="0"/>
              </a:lnSpc>
              <a:spcBef>
                <a:spcPts val="600"/>
              </a:spcBef>
              <a:buAutoNum type="arabicPeriod"/>
            </a:pPr>
            <a:endParaRPr lang="hr-HR" dirty="0" smtClean="0"/>
          </a:p>
          <a:p>
            <a:pPr marL="514350" indent="-514350">
              <a:spcBef>
                <a:spcPts val="1800"/>
              </a:spcBef>
              <a:buAutoNum type="arabicPeriod"/>
            </a:pPr>
            <a:r>
              <a:rPr lang="hr-HR" dirty="0" smtClean="0"/>
              <a:t>S </a:t>
            </a:r>
            <a:r>
              <a:rPr lang="hr-HR" dirty="0"/>
              <a:t>obzirom da je </a:t>
            </a:r>
            <a:r>
              <a:rPr lang="hr-HR" dirty="0" smtClean="0"/>
              <a:t>javni </a:t>
            </a:r>
            <a:r>
              <a:rPr lang="hr-HR" dirty="0"/>
              <a:t>naručitelj sklopio ugovor </a:t>
            </a:r>
            <a:r>
              <a:rPr lang="hr-HR" dirty="0" smtClean="0"/>
              <a:t>u 2021.             godini, </a:t>
            </a:r>
            <a:r>
              <a:rPr lang="hr-HR" dirty="0"/>
              <a:t>odabire se list koji </a:t>
            </a:r>
            <a:r>
              <a:rPr lang="hr-HR" dirty="0" smtClean="0"/>
              <a:t>u </a:t>
            </a:r>
            <a:r>
              <a:rPr lang="hr-HR" dirty="0"/>
              <a:t>nazivu uz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smtClean="0">
                <a:solidFill>
                  <a:srgbClr val="00904C"/>
                </a:solidFill>
              </a:rPr>
              <a:t>L</a:t>
            </a:r>
            <a:r>
              <a:rPr lang="hr-HR" dirty="0" smtClean="0"/>
              <a:t> </a:t>
            </a:r>
            <a:r>
              <a:rPr lang="hr-HR" dirty="0"/>
              <a:t>ima </a:t>
            </a:r>
            <a:r>
              <a:rPr lang="hr-HR" dirty="0" smtClean="0"/>
              <a:t>                        </a:t>
            </a:r>
            <a:r>
              <a:rPr lang="hr-HR" dirty="0" smtClean="0">
                <a:solidFill>
                  <a:srgbClr val="00904C"/>
                </a:solidFill>
              </a:rPr>
              <a:t>2021.</a:t>
            </a:r>
            <a:r>
              <a:rPr lang="hr-HR" dirty="0" smtClean="0"/>
              <a:t> </a:t>
            </a:r>
            <a:r>
              <a:rPr lang="hr-HR" dirty="0"/>
              <a:t>godinu  </a:t>
            </a:r>
            <a:r>
              <a:rPr lang="hr-HR" dirty="0" smtClean="0"/>
              <a:t>      </a:t>
            </a:r>
            <a:r>
              <a:rPr lang="hr-HR" b="1" dirty="0" smtClean="0">
                <a:solidFill>
                  <a:srgbClr val="00904C"/>
                </a:solidFill>
              </a:rPr>
              <a:t>DP-2021_L.</a:t>
            </a:r>
            <a:endParaRPr lang="hr-HR" dirty="0" smtClean="0">
              <a:solidFill>
                <a:srgbClr val="00904C"/>
              </a:solidFill>
            </a:endParaRPr>
          </a:p>
          <a:p>
            <a:pPr marL="514350" indent="-514350">
              <a:buAutoNum type="arabicPeriod"/>
            </a:pPr>
            <a:endParaRPr lang="hr-H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09456" y="5719673"/>
            <a:ext cx="425885" cy="0"/>
          </a:xfrm>
          <a:prstGeom prst="straightConnector1">
            <a:avLst/>
          </a:prstGeom>
          <a:ln w="25400">
            <a:solidFill>
              <a:srgbClr val="00904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85" y="814011"/>
            <a:ext cx="9534426" cy="995915"/>
          </a:xfrm>
        </p:spPr>
        <p:txBody>
          <a:bodyPr/>
          <a:lstStyle/>
          <a:p>
            <a:r>
              <a:rPr lang="hr-HR" dirty="0"/>
              <a:t>Modeli DP – primjena (Primjer 4)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63982" y="2103018"/>
            <a:ext cx="10059754" cy="46684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dirty="0" smtClean="0"/>
              <a:t>Nabavljaju se </a:t>
            </a:r>
            <a:r>
              <a:rPr lang="hr-HR" dirty="0" smtClean="0">
                <a:solidFill>
                  <a:srgbClr val="00904C"/>
                </a:solidFill>
              </a:rPr>
              <a:t>električni automobili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r-HR" dirty="0" smtClean="0"/>
              <a:t>s nultom emisijom CO</a:t>
            </a:r>
            <a:r>
              <a:rPr lang="hr-HR" baseline="-25000" dirty="0" smtClean="0"/>
              <a:t>2</a:t>
            </a:r>
            <a:r>
              <a:rPr lang="hr-HR" dirty="0" smtClean="0"/>
              <a:t>. Usporedbom tehničkih karakteristika / podataka </a:t>
            </a:r>
            <a:r>
              <a:rPr lang="hr-HR" dirty="0" err="1" smtClean="0"/>
              <a:t>Peugot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e</a:t>
            </a:r>
            <a:r>
              <a:rPr lang="hr-HR" dirty="0" smtClean="0"/>
              <a:t>-208 i </a:t>
            </a:r>
            <a:r>
              <a:rPr lang="hr-HR" dirty="0" err="1" smtClean="0"/>
              <a:t>Peugot</a:t>
            </a:r>
            <a:r>
              <a:rPr lang="hr-HR" dirty="0" smtClean="0"/>
              <a:t> 208 na </a:t>
            </a:r>
            <a:r>
              <a:rPr lang="hr-HR" dirty="0" smtClean="0">
                <a:solidFill>
                  <a:srgbClr val="00904C"/>
                </a:solidFill>
              </a:rPr>
              <a:t>konvencionalni pogon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r>
              <a:rPr lang="hr-HR" dirty="0" smtClean="0"/>
              <a:t>vidi se da obujam motora </a:t>
            </a:r>
            <a:r>
              <a:rPr lang="hr-HR" dirty="0"/>
              <a:t>usporedivog </a:t>
            </a:r>
            <a:r>
              <a:rPr lang="hr-HR" dirty="0" err="1"/>
              <a:t>Peugot</a:t>
            </a:r>
            <a:r>
              <a:rPr lang="hr-HR" dirty="0"/>
              <a:t> 208 automobila </a:t>
            </a:r>
            <a:r>
              <a:rPr lang="hr-HR" dirty="0" smtClean="0"/>
              <a:t>na konvencionalni </a:t>
            </a:r>
            <a:r>
              <a:rPr lang="hr-HR" dirty="0"/>
              <a:t>pogon </a:t>
            </a:r>
            <a:r>
              <a:rPr lang="hr-HR" dirty="0" smtClean="0"/>
              <a:t>iznosi 1199 cm</a:t>
            </a:r>
            <a:r>
              <a:rPr lang="hr-HR" baseline="30000" dirty="0" smtClean="0"/>
              <a:t>3</a:t>
            </a:r>
            <a:r>
              <a:rPr lang="hr-HR" dirty="0" smtClean="0"/>
              <a:t>. U skladu s prethodnom navedenim podacima, u </a:t>
            </a:r>
            <a:r>
              <a:rPr lang="hr-HR" dirty="0"/>
              <a:t>red </a:t>
            </a:r>
            <a:r>
              <a:rPr lang="hr-HR" dirty="0" smtClean="0"/>
              <a:t>"Mali </a:t>
            </a:r>
            <a:r>
              <a:rPr lang="hr-HR" dirty="0"/>
              <a:t>- automobili obujma do 1400 </a:t>
            </a:r>
            <a:r>
              <a:rPr lang="hr-HR" dirty="0" err="1" smtClean="0"/>
              <a:t>ccm</a:t>
            </a:r>
            <a:r>
              <a:rPr lang="hr-HR" dirty="0" smtClean="0"/>
              <a:t>" i stupac "Električna energija i H2", odnosno u </a:t>
            </a:r>
            <a:r>
              <a:rPr lang="hr-HR" dirty="0" smtClean="0">
                <a:solidFill>
                  <a:srgbClr val="00904C"/>
                </a:solidFill>
              </a:rPr>
              <a:t>ćeliju G8 </a:t>
            </a:r>
            <a:r>
              <a:rPr lang="hr-HR" dirty="0" smtClean="0"/>
              <a:t>upisuje se broj električnih automobila koji se nabavlja putem </a:t>
            </a:r>
            <a:r>
              <a:rPr lang="hr-HR" dirty="0" err="1" smtClean="0"/>
              <a:t>leasinga</a:t>
            </a:r>
            <a:r>
              <a:rPr lang="hr-HR" dirty="0" smtClean="0"/>
              <a:t> - broj </a:t>
            </a:r>
            <a:r>
              <a:rPr lang="hr-HR" dirty="0" smtClean="0">
                <a:solidFill>
                  <a:srgbClr val="00904C"/>
                </a:solidFill>
              </a:rPr>
              <a:t>10</a:t>
            </a:r>
            <a:r>
              <a:rPr lang="hr-HR" dirty="0" smtClean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4"/>
            </a:pPr>
            <a:r>
              <a:rPr lang="hr-HR" dirty="0"/>
              <a:t>S obzirom da </a:t>
            </a:r>
            <a:r>
              <a:rPr lang="hr-HR" dirty="0" smtClean="0">
                <a:solidFill>
                  <a:srgbClr val="00904C"/>
                </a:solidFill>
              </a:rPr>
              <a:t>trajanje </a:t>
            </a:r>
            <a:r>
              <a:rPr lang="hr-HR" dirty="0" err="1" smtClean="0">
                <a:solidFill>
                  <a:srgbClr val="00904C"/>
                </a:solidFill>
              </a:rPr>
              <a:t>leasinga</a:t>
            </a:r>
            <a:r>
              <a:rPr lang="hr-HR" dirty="0" smtClean="0"/>
              <a:t> iznosi </a:t>
            </a:r>
            <a:r>
              <a:rPr lang="hr-HR" dirty="0">
                <a:solidFill>
                  <a:srgbClr val="00904C"/>
                </a:solidFill>
              </a:rPr>
              <a:t>5 godina</a:t>
            </a:r>
            <a:r>
              <a:rPr lang="hr-HR" dirty="0"/>
              <a:t>, </a:t>
            </a:r>
            <a:r>
              <a:rPr lang="hr-HR" dirty="0" smtClean="0"/>
              <a:t>                                          taj se podatak upisuje u </a:t>
            </a:r>
            <a:r>
              <a:rPr lang="hr-HR" dirty="0" smtClean="0">
                <a:solidFill>
                  <a:srgbClr val="00904C"/>
                </a:solidFill>
              </a:rPr>
              <a:t>ćeliju D12</a:t>
            </a:r>
            <a:r>
              <a:rPr lang="hr-HR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6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4)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0270" r="4932" b="40963"/>
          <a:stretch/>
        </p:blipFill>
        <p:spPr bwMode="auto">
          <a:xfrm>
            <a:off x="753768" y="2570216"/>
            <a:ext cx="11124000" cy="3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396" y="4237243"/>
            <a:ext cx="2318952" cy="654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otched Right Arrow 5"/>
          <p:cNvSpPr/>
          <p:nvPr/>
        </p:nvSpPr>
        <p:spPr>
          <a:xfrm rot="5400000">
            <a:off x="10338984" y="2677025"/>
            <a:ext cx="1800000" cy="540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47044" y="3890088"/>
            <a:ext cx="1583881" cy="810909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3052682" y="5095227"/>
            <a:ext cx="2114642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428272" y="5103217"/>
            <a:ext cx="501042" cy="396000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69672" r="20992" b="28466"/>
          <a:stretch/>
        </p:blipFill>
        <p:spPr bwMode="auto">
          <a:xfrm>
            <a:off x="864297" y="6581322"/>
            <a:ext cx="10152000" cy="2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43724" y="6517305"/>
            <a:ext cx="1013256" cy="333624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Smanjenje emisije ugljikova dioksida u </a:t>
            </a:r>
            <a:r>
              <a:rPr lang="hr-HR" dirty="0" err="1" smtClean="0"/>
              <a:t>ZeJN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757" y="3548994"/>
            <a:ext cx="9534426" cy="948103"/>
          </a:xfrm>
        </p:spPr>
        <p:txBody>
          <a:bodyPr/>
          <a:lstStyle/>
          <a:p>
            <a:r>
              <a:rPr lang="hr-HR" dirty="0" smtClean="0">
                <a:solidFill>
                  <a:srgbClr val="00904C"/>
                </a:solidFill>
              </a:rPr>
              <a:t>Metodologija za izračun uštede emisije ugljikova dioksida (CO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)</a:t>
            </a:r>
            <a:r>
              <a:rPr lang="hr-HR" dirty="0" smtClean="0"/>
              <a:t> uz primjenu mjerila </a:t>
            </a:r>
            <a:r>
              <a:rPr lang="hr-HR" dirty="0" err="1" smtClean="0"/>
              <a:t>ZeJN</a:t>
            </a:r>
            <a:r>
              <a:rPr lang="hr-HR" dirty="0" smtClean="0"/>
              <a:t> (izbjegnuta emisija CO</a:t>
            </a:r>
            <a:r>
              <a:rPr lang="hr-HR" baseline="-25000" dirty="0" smtClean="0"/>
              <a:t>2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6757" y="2267627"/>
            <a:ext cx="9862670" cy="95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Primjenom mjerila </a:t>
            </a:r>
            <a:r>
              <a:rPr lang="hr-HR" dirty="0" err="1" smtClean="0"/>
              <a:t>ZeJN</a:t>
            </a:r>
            <a:r>
              <a:rPr lang="hr-HR" dirty="0" smtClean="0"/>
              <a:t> </a:t>
            </a:r>
            <a:r>
              <a:rPr lang="hr-HR" dirty="0">
                <a:solidFill>
                  <a:srgbClr val="00904C"/>
                </a:solidFill>
              </a:rPr>
              <a:t>za homologaciju </a:t>
            </a:r>
            <a:r>
              <a:rPr lang="hr-HR" dirty="0" smtClean="0">
                <a:solidFill>
                  <a:srgbClr val="00904C"/>
                </a:solidFill>
              </a:rPr>
              <a:t>emisije ugljikova </a:t>
            </a:r>
            <a:r>
              <a:rPr lang="hr-HR" dirty="0">
                <a:solidFill>
                  <a:srgbClr val="00904C"/>
                </a:solidFill>
              </a:rPr>
              <a:t>dioksida </a:t>
            </a:r>
            <a:r>
              <a:rPr lang="hr-HR" dirty="0" smtClean="0"/>
              <a:t>pridonosi se manjoj potrošnji emisiji stakleničkih plinova. </a:t>
            </a:r>
            <a:endParaRPr lang="hr-H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6757" y="4784664"/>
            <a:ext cx="9534426" cy="146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HR" dirty="0">
                <a:solidFill>
                  <a:srgbClr val="00904C"/>
                </a:solidFill>
              </a:rPr>
              <a:t>Model za izračun pozitivnog učinka </a:t>
            </a:r>
            <a:r>
              <a:rPr lang="hr-HR" dirty="0" smtClean="0">
                <a:solidFill>
                  <a:srgbClr val="00904C"/>
                </a:solidFill>
              </a:rPr>
              <a:t>nabave automobila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>
                <a:solidFill>
                  <a:srgbClr val="00904C"/>
                </a:solidFill>
              </a:rPr>
              <a:t> (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>
                <a:solidFill>
                  <a:srgbClr val="00904C"/>
                </a:solidFill>
              </a:rPr>
              <a:t>, kupnja i najam) uz </a:t>
            </a:r>
            <a:r>
              <a:rPr lang="hr-HR" dirty="0">
                <a:solidFill>
                  <a:srgbClr val="00904C"/>
                </a:solidFill>
              </a:rPr>
              <a:t>primjenu mjerila </a:t>
            </a:r>
            <a:r>
              <a:rPr lang="hr-HR" dirty="0" err="1" smtClean="0">
                <a:solidFill>
                  <a:srgbClr val="00904C"/>
                </a:solidFill>
              </a:rPr>
              <a:t>ZeJN</a:t>
            </a:r>
            <a:endParaRPr lang="hr-HR" dirty="0" smtClean="0">
              <a:solidFill>
                <a:srgbClr val="00904C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dirty="0" smtClean="0"/>
              <a:t>2_ </a:t>
            </a:r>
            <a:r>
              <a:rPr lang="hr-HR" dirty="0" err="1" smtClean="0"/>
              <a:t>Automobili.xlsx</a:t>
            </a:r>
            <a:r>
              <a:rPr lang="hr-HR" dirty="0" smtClean="0"/>
              <a:t> (</a:t>
            </a:r>
            <a:r>
              <a:rPr lang="hr-HR" dirty="0" err="1" smtClean="0"/>
              <a:t>excel</a:t>
            </a:r>
            <a:r>
              <a:rPr lang="hr-HR" dirty="0" smtClean="0"/>
              <a:t> alat)</a:t>
            </a:r>
            <a:r>
              <a:rPr lang="hr-HR" dirty="0" smtClean="0">
                <a:solidFill>
                  <a:srgbClr val="00904C"/>
                </a:solidFill>
              </a:rPr>
              <a:t> </a:t>
            </a:r>
            <a:endParaRPr lang="hr-HR" dirty="0">
              <a:solidFill>
                <a:srgbClr val="00904C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902043" y="2634959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902043" y="4228806"/>
            <a:ext cx="432487" cy="1260000"/>
          </a:xfrm>
          <a:prstGeom prst="curvedRightArrow">
            <a:avLst/>
          </a:prstGeom>
          <a:solidFill>
            <a:srgbClr val="0090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zadane proračunske podatke, model </a:t>
            </a:r>
            <a:r>
              <a:rPr lang="hr-HR" dirty="0" smtClean="0"/>
              <a:t>DP-2021_L </a:t>
            </a:r>
            <a:r>
              <a:rPr lang="hr-HR" dirty="0"/>
              <a:t>računa međurezultate te potom konačne, izlazne rezultate.                     </a:t>
            </a:r>
            <a:r>
              <a:rPr lang="hr-HR" dirty="0">
                <a:solidFill>
                  <a:srgbClr val="00904C"/>
                </a:solidFill>
              </a:rPr>
              <a:t>Konačan rezultat je ušteđena, odnosno izbjegnuta emisija </a:t>
            </a:r>
            <a:r>
              <a:rPr lang="hr-HR" dirty="0" smtClean="0">
                <a:solidFill>
                  <a:srgbClr val="00904C"/>
                </a:solidFill>
              </a:rPr>
              <a:t>             CO</a:t>
            </a:r>
            <a:r>
              <a:rPr lang="hr-HR" baseline="-25000" dirty="0" smtClean="0">
                <a:solidFill>
                  <a:srgbClr val="00904C"/>
                </a:solidFill>
              </a:rPr>
              <a:t>2</a:t>
            </a:r>
            <a:r>
              <a:rPr lang="hr-HR" dirty="0" smtClean="0">
                <a:solidFill>
                  <a:srgbClr val="00904C"/>
                </a:solidFill>
              </a:rPr>
              <a:t> nabavom električnih vozila putem 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>
                <a:solidFill>
                  <a:srgbClr val="00904C"/>
                </a:solidFill>
              </a:rPr>
              <a:t>-a</a:t>
            </a:r>
            <a:r>
              <a:rPr lang="hr-HR" dirty="0" smtClean="0"/>
              <a:t>. 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3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0270" r="4932" b="40963"/>
          <a:stretch/>
        </p:blipFill>
        <p:spPr bwMode="auto">
          <a:xfrm>
            <a:off x="654912" y="2557859"/>
            <a:ext cx="11124000" cy="3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4)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69672" r="20987" b="28466"/>
          <a:stretch/>
        </p:blipFill>
        <p:spPr bwMode="auto">
          <a:xfrm>
            <a:off x="681859" y="6435318"/>
            <a:ext cx="10872000" cy="2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178" y="5699818"/>
            <a:ext cx="2201985" cy="537522"/>
          </a:xfrm>
          <a:prstGeom prst="rect">
            <a:avLst/>
          </a:prstGeom>
          <a:noFill/>
          <a:ln w="38100">
            <a:solidFill>
              <a:srgbClr val="BE2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otched Right Arrow 6"/>
          <p:cNvSpPr/>
          <p:nvPr/>
        </p:nvSpPr>
        <p:spPr>
          <a:xfrm rot="10800000">
            <a:off x="9449007" y="5845602"/>
            <a:ext cx="1579396" cy="468000"/>
          </a:xfrm>
          <a:prstGeom prst="notchedRightArrow">
            <a:avLst/>
          </a:prstGeom>
          <a:solidFill>
            <a:srgbClr val="BE2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5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DP – primjena (Primjer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904C"/>
                </a:solidFill>
              </a:rPr>
              <a:t>Rezultat : </a:t>
            </a:r>
          </a:p>
          <a:p>
            <a:r>
              <a:rPr lang="hr-HR" dirty="0"/>
              <a:t>Nabavom </a:t>
            </a:r>
            <a:r>
              <a:rPr lang="hr-HR" dirty="0" smtClean="0"/>
              <a:t>10 električnih </a:t>
            </a:r>
            <a:r>
              <a:rPr lang="hr-HR" dirty="0"/>
              <a:t>automobila Peugeot e-208</a:t>
            </a:r>
            <a:r>
              <a:rPr lang="hr-HR" dirty="0" smtClean="0"/>
              <a:t> u 2021. godini </a:t>
            </a:r>
            <a:r>
              <a:rPr lang="hr-HR" dirty="0" err="1" smtClean="0"/>
              <a:t>putema</a:t>
            </a:r>
            <a:r>
              <a:rPr lang="hr-HR" dirty="0" smtClean="0"/>
              <a:t> </a:t>
            </a:r>
            <a:r>
              <a:rPr lang="hr-HR" dirty="0" err="1" smtClean="0"/>
              <a:t>leasing</a:t>
            </a:r>
            <a:r>
              <a:rPr lang="hr-HR" dirty="0" smtClean="0"/>
              <a:t>-a </a:t>
            </a:r>
            <a:r>
              <a:rPr lang="hr-HR" dirty="0">
                <a:solidFill>
                  <a:srgbClr val="00904C"/>
                </a:solidFill>
              </a:rPr>
              <a:t>izbjegnuta je emisija od </a:t>
            </a:r>
            <a:r>
              <a:rPr lang="hr-HR" dirty="0" smtClean="0">
                <a:solidFill>
                  <a:srgbClr val="00904C"/>
                </a:solidFill>
              </a:rPr>
              <a:t>24,67 tone </a:t>
            </a:r>
            <a:r>
              <a:rPr lang="hr-HR" dirty="0">
                <a:solidFill>
                  <a:srgbClr val="00904C"/>
                </a:solidFill>
              </a:rPr>
              <a:t>CO</a:t>
            </a:r>
            <a:r>
              <a:rPr lang="hr-HR" baseline="-25000" dirty="0">
                <a:solidFill>
                  <a:srgbClr val="00904C"/>
                </a:solidFill>
              </a:rPr>
              <a:t>2</a:t>
            </a:r>
            <a:r>
              <a:rPr lang="hr-HR" dirty="0">
                <a:solidFill>
                  <a:srgbClr val="00904C"/>
                </a:solidFill>
              </a:rPr>
              <a:t> godišnje</a:t>
            </a:r>
            <a:r>
              <a:rPr lang="hr-HR" dirty="0"/>
              <a:t>. Razmatrano za cijelo razdoblje trajanja </a:t>
            </a:r>
            <a:r>
              <a:rPr lang="hr-HR" dirty="0" err="1"/>
              <a:t>leasinga</a:t>
            </a:r>
            <a:r>
              <a:rPr lang="hr-HR" dirty="0"/>
              <a:t>, odnosno za razdoblje od 5 </a:t>
            </a:r>
            <a:r>
              <a:rPr lang="hr-HR" dirty="0" smtClean="0"/>
              <a:t>godina, </a:t>
            </a:r>
            <a:r>
              <a:rPr lang="hr-HR" dirty="0"/>
              <a:t>izbjegnuta je emisija 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             od </a:t>
            </a:r>
            <a:r>
              <a:rPr lang="hr-HR" dirty="0"/>
              <a:t>ukupno </a:t>
            </a:r>
            <a:r>
              <a:rPr lang="hr-HR" dirty="0" smtClean="0"/>
              <a:t>123,34 </a:t>
            </a:r>
            <a:r>
              <a:rPr lang="hr-HR" dirty="0"/>
              <a:t>tone.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9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Model za izračun pozitivnog učinka nabave automobila uz primjenu mjerila </a:t>
            </a:r>
            <a:r>
              <a:rPr lang="hr-HR" dirty="0" err="1" smtClean="0"/>
              <a:t>ZeJN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30952"/>
            <a:ext cx="10039782" cy="3350858"/>
          </a:xfrm>
        </p:spPr>
        <p:txBody>
          <a:bodyPr/>
          <a:lstStyle/>
          <a:p>
            <a:r>
              <a:rPr lang="hr-HR" dirty="0" smtClean="0"/>
              <a:t>Dva pristupa izračuna uštede emisije CO</a:t>
            </a:r>
            <a:r>
              <a:rPr lang="hr-HR" baseline="-25000" dirty="0" smtClean="0"/>
              <a:t>2</a:t>
            </a:r>
            <a:r>
              <a:rPr lang="hr-HR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Jednostavniji pristup (Modeli JP) - </a:t>
            </a:r>
            <a:r>
              <a:rPr lang="hr-HR" dirty="0" smtClean="0">
                <a:solidFill>
                  <a:srgbClr val="00904C"/>
                </a:solidFill>
              </a:rPr>
              <a:t>listovi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JP</a:t>
            </a:r>
            <a:r>
              <a:rPr lang="hr-HR" dirty="0" smtClean="0"/>
              <a:t> u 2_ </a:t>
            </a:r>
            <a:r>
              <a:rPr lang="hr-HR" dirty="0" err="1" smtClean="0"/>
              <a:t>Automobili.xlsx</a:t>
            </a:r>
            <a:endParaRPr lang="hr-H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/>
              <a:t>Detaljniji pristup </a:t>
            </a:r>
            <a:r>
              <a:rPr lang="hr-HR" dirty="0" smtClean="0"/>
              <a:t>(Modeli DP) - </a:t>
            </a:r>
            <a:r>
              <a:rPr lang="hr-HR" dirty="0" smtClean="0">
                <a:solidFill>
                  <a:srgbClr val="00904C"/>
                </a:solidFill>
              </a:rPr>
              <a:t>listovi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904C"/>
                </a:solidFill>
              </a:rPr>
              <a:t>DP</a:t>
            </a:r>
            <a:r>
              <a:rPr lang="hr-HR" dirty="0" smtClean="0"/>
              <a:t> </a:t>
            </a:r>
            <a:r>
              <a:rPr lang="hr-HR" dirty="0"/>
              <a:t>u </a:t>
            </a:r>
            <a:r>
              <a:rPr lang="hr-HR" dirty="0" smtClean="0"/>
              <a:t>2_ </a:t>
            </a:r>
            <a:r>
              <a:rPr lang="hr-HR" dirty="0" err="1" smtClean="0"/>
              <a:t>Automobili.xlsx</a:t>
            </a:r>
            <a:r>
              <a:rPr lang="hr-HR" dirty="0" smtClean="0"/>
              <a:t> </a:t>
            </a:r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67268" r="15473" b="30260"/>
          <a:stretch/>
        </p:blipFill>
        <p:spPr bwMode="auto">
          <a:xfrm>
            <a:off x="1562857" y="6524367"/>
            <a:ext cx="1034528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62857" y="3897593"/>
            <a:ext cx="10345280" cy="2932942"/>
            <a:chOff x="1562857" y="3897593"/>
            <a:chExt cx="10345280" cy="293294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87"/>
            <a:stretch/>
          </p:blipFill>
          <p:spPr bwMode="auto">
            <a:xfrm>
              <a:off x="1562857" y="3897593"/>
              <a:ext cx="4416000" cy="24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62857" y="6113796"/>
              <a:ext cx="3787619" cy="290964"/>
            </a:xfrm>
            <a:prstGeom prst="rect">
              <a:avLst/>
            </a:prstGeom>
            <a:noFill/>
            <a:ln w="3175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62857" y="6474939"/>
              <a:ext cx="10345280" cy="355596"/>
            </a:xfrm>
            <a:prstGeom prst="rect">
              <a:avLst/>
            </a:prstGeom>
            <a:noFill/>
            <a:ln w="31750">
              <a:solidFill>
                <a:srgbClr val="BE2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6" name="Straight Connector 15"/>
            <p:cNvCxnSpPr>
              <a:stCxn id="6" idx="3"/>
            </p:cNvCxnSpPr>
            <p:nvPr/>
          </p:nvCxnSpPr>
          <p:spPr>
            <a:xfrm>
              <a:off x="5350476" y="6259278"/>
              <a:ext cx="1188000" cy="0"/>
            </a:xfrm>
            <a:prstGeom prst="line">
              <a:avLst/>
            </a:prstGeom>
            <a:ln w="31750">
              <a:solidFill>
                <a:srgbClr val="BE20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524368" y="6259277"/>
              <a:ext cx="0" cy="252000"/>
            </a:xfrm>
            <a:prstGeom prst="straightConnector1">
              <a:avLst/>
            </a:prstGeom>
            <a:ln w="31750">
              <a:solidFill>
                <a:srgbClr val="BE20B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7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Jednostavniji pristup (Modeli JP)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40" y="2268021"/>
            <a:ext cx="9545511" cy="3564367"/>
          </a:xfrm>
        </p:spPr>
        <p:txBody>
          <a:bodyPr/>
          <a:lstStyle/>
          <a:p>
            <a:r>
              <a:rPr lang="hr-HR" dirty="0" smtClean="0"/>
              <a:t>Modeli </a:t>
            </a:r>
            <a:r>
              <a:rPr lang="hr-HR" dirty="0"/>
              <a:t>JP </a:t>
            </a:r>
            <a:r>
              <a:rPr lang="hr-HR" dirty="0" smtClean="0"/>
              <a:t>predstavljaju jednostavniji </a:t>
            </a:r>
            <a:r>
              <a:rPr lang="hr-HR" dirty="0"/>
              <a:t>oblik izračuna uštede CO</a:t>
            </a:r>
            <a:r>
              <a:rPr lang="hr-HR" baseline="-25000" dirty="0"/>
              <a:t>2</a:t>
            </a:r>
            <a:r>
              <a:rPr lang="hr-HR" dirty="0"/>
              <a:t> za nabavu </a:t>
            </a:r>
            <a:r>
              <a:rPr lang="hr-HR" dirty="0" smtClean="0"/>
              <a:t>automobila uz </a:t>
            </a:r>
            <a:r>
              <a:rPr lang="hr-HR" dirty="0"/>
              <a:t>primjenu </a:t>
            </a:r>
            <a:r>
              <a:rPr lang="hr-HR" dirty="0">
                <a:solidFill>
                  <a:srgbClr val="00904C"/>
                </a:solidFill>
              </a:rPr>
              <a:t>mjerila </a:t>
            </a:r>
            <a:r>
              <a:rPr lang="hr-HR" dirty="0" smtClean="0">
                <a:solidFill>
                  <a:srgbClr val="00904C"/>
                </a:solidFill>
              </a:rPr>
              <a:t>zelene javne nabave za </a:t>
            </a:r>
            <a:r>
              <a:rPr lang="hr-HR" dirty="0">
                <a:solidFill>
                  <a:srgbClr val="00904C"/>
                </a:solidFill>
              </a:rPr>
              <a:t>homologaciju </a:t>
            </a:r>
            <a:r>
              <a:rPr lang="hr-HR" dirty="0" smtClean="0">
                <a:solidFill>
                  <a:srgbClr val="00904C"/>
                </a:solidFill>
              </a:rPr>
              <a:t>emisije ugljikova dioksida</a:t>
            </a:r>
            <a:r>
              <a:rPr lang="hr-HR" dirty="0" smtClean="0"/>
              <a:t>. Modeli JP koriste se kada je poznata </a:t>
            </a:r>
            <a:r>
              <a:rPr lang="hr-HR" dirty="0" smtClean="0">
                <a:solidFill>
                  <a:srgbClr val="00904C"/>
                </a:solidFill>
              </a:rPr>
              <a:t>vrijednost zelene javne nabave.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01910"/>
              </p:ext>
            </p:extLst>
          </p:nvPr>
        </p:nvGraphicFramePr>
        <p:xfrm>
          <a:off x="667266" y="648773"/>
          <a:ext cx="1072566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Modeli JP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JP-2020_klas.:</a:t>
                      </a:r>
                      <a:r>
                        <a:rPr lang="hr-HR" sz="2800" b="0" dirty="0" smtClean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01.01.-31.12.2020.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automobila koji za pogon koriste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benzin ili dizel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JP-2021_klas.: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od</a:t>
                      </a: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01.01.2021.</a:t>
                      </a:r>
                      <a:r>
                        <a:rPr lang="hr-HR" sz="2800" b="0" baseline="0" dirty="0" smtClean="0">
                          <a:solidFill>
                            <a:srgbClr val="00904C"/>
                          </a:solidFill>
                        </a:rPr>
                        <a:t> </a:t>
                      </a:r>
                      <a:endParaRPr lang="hr-HR" sz="2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automobila koji za pogon koriste 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benzin ili dizel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JP-2020_</a:t>
                      </a:r>
                      <a:r>
                        <a:rPr lang="hr-HR" sz="2800" dirty="0" err="1" smtClean="0">
                          <a:solidFill>
                            <a:srgbClr val="00904C"/>
                          </a:solidFill>
                        </a:rPr>
                        <a:t>hibr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.: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01.01.-31.12.2020. </a:t>
                      </a:r>
                    </a:p>
                    <a:p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hibridnih</a:t>
                      </a:r>
                      <a:r>
                        <a:rPr lang="hr-HR" sz="2800" dirty="0" smtClean="0"/>
                        <a:t> </a:t>
                      </a: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automobila</a:t>
                      </a:r>
                      <a:endParaRPr lang="hr-HR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JP-2021_</a:t>
                      </a:r>
                      <a:r>
                        <a:rPr lang="hr-HR" sz="2800" dirty="0" err="1" smtClean="0">
                          <a:solidFill>
                            <a:srgbClr val="00904C"/>
                          </a:solidFill>
                        </a:rPr>
                        <a:t>hibr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.: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od</a:t>
                      </a: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01.01.2021.</a:t>
                      </a:r>
                      <a:r>
                        <a:rPr lang="hr-HR" sz="2800" b="0" baseline="0" dirty="0" smtClean="0">
                          <a:solidFill>
                            <a:srgbClr val="00904C"/>
                          </a:solidFill>
                        </a:rPr>
                        <a:t> </a:t>
                      </a:r>
                      <a:endParaRPr lang="hr-HR" sz="2800" b="0" dirty="0" smtClean="0">
                        <a:solidFill>
                          <a:srgbClr val="00904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hibridnih</a:t>
                      </a:r>
                      <a:r>
                        <a:rPr lang="hr-HR" sz="2800" dirty="0" smtClean="0"/>
                        <a:t> </a:t>
                      </a: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automobila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JP-el. H2: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Koristi se za razdoblje od </a:t>
                      </a:r>
                      <a:r>
                        <a:rPr lang="hr-HR" sz="2800" b="0" dirty="0" smtClean="0">
                          <a:solidFill>
                            <a:srgbClr val="00904C"/>
                          </a:solidFill>
                        </a:rPr>
                        <a:t>01.01.2020.</a:t>
                      </a:r>
                      <a:r>
                        <a:rPr lang="hr-HR" sz="2800" b="0" baseline="0" dirty="0" smtClean="0">
                          <a:solidFill>
                            <a:srgbClr val="00904C"/>
                          </a:solidFill>
                        </a:rPr>
                        <a:t> </a:t>
                      </a:r>
                      <a:endParaRPr lang="hr-HR" sz="28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Nabava </a:t>
                      </a:r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električnih automobila </a:t>
                      </a:r>
                      <a:r>
                        <a:rPr lang="hr-HR" sz="2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</a:t>
                      </a:r>
                    </a:p>
                    <a:p>
                      <a:r>
                        <a:rPr lang="hr-HR" sz="2800" dirty="0" smtClean="0">
                          <a:solidFill>
                            <a:srgbClr val="00904C"/>
                          </a:solidFill>
                        </a:rPr>
                        <a:t>automobila koji za pogon koriste vodik</a:t>
                      </a:r>
                      <a:endParaRPr lang="hr-HR" sz="2800" dirty="0">
                        <a:solidFill>
                          <a:srgbClr val="00904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1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88" y="682744"/>
            <a:ext cx="9534426" cy="995915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Jednostavniji pristup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Modeli JP)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75" y="2111914"/>
            <a:ext cx="5109436" cy="4746086"/>
          </a:xfrm>
        </p:spPr>
        <p:txBody>
          <a:bodyPr>
            <a:normAutofit/>
          </a:bodyPr>
          <a:lstStyle/>
          <a:p>
            <a:r>
              <a:rPr lang="hr-HR" dirty="0" smtClean="0"/>
              <a:t>Svi </a:t>
            </a:r>
            <a:r>
              <a:rPr lang="hr-HR" dirty="0" smtClean="0">
                <a:solidFill>
                  <a:srgbClr val="00904C"/>
                </a:solidFill>
              </a:rPr>
              <a:t>modeli JP imaju istu strukturu </a:t>
            </a:r>
            <a:r>
              <a:rPr lang="hr-HR" dirty="0" smtClean="0"/>
              <a:t>i omogućavaju na osnovi </a:t>
            </a:r>
            <a:r>
              <a:rPr lang="hr-HR" dirty="0" smtClean="0">
                <a:solidFill>
                  <a:srgbClr val="00904C"/>
                </a:solidFill>
              </a:rPr>
              <a:t>podatka o ukupnoj vrijednosti nabave</a:t>
            </a:r>
            <a:r>
              <a:rPr lang="hr-HR" dirty="0" smtClean="0"/>
              <a:t>               izračun uštede </a:t>
            </a:r>
            <a:r>
              <a:rPr lang="hr-HR" dirty="0"/>
              <a:t>CO</a:t>
            </a:r>
            <a:r>
              <a:rPr lang="hr-HR" baseline="-25000" dirty="0"/>
              <a:t>2</a:t>
            </a:r>
            <a:r>
              <a:rPr lang="hr-HR" dirty="0"/>
              <a:t> </a:t>
            </a:r>
            <a:r>
              <a:rPr lang="hr-HR" dirty="0" smtClean="0"/>
              <a:t>uz </a:t>
            </a:r>
            <a:r>
              <a:rPr lang="hr-HR" dirty="0"/>
              <a:t>primjenu mjerila </a:t>
            </a:r>
            <a:r>
              <a:rPr lang="hr-HR" dirty="0" smtClean="0"/>
              <a:t>zelene javne nabave</a:t>
            </a:r>
            <a:r>
              <a:rPr lang="hr-HR" baseline="30000" dirty="0" smtClean="0"/>
              <a:t>(1)</a:t>
            </a:r>
            <a:r>
              <a:rPr lang="hr-HR" dirty="0" smtClean="0"/>
              <a:t>         za sljedeće opcije nabave automobila: </a:t>
            </a:r>
            <a:r>
              <a:rPr lang="hr-HR" dirty="0" err="1" smtClean="0">
                <a:solidFill>
                  <a:srgbClr val="00904C"/>
                </a:solidFill>
              </a:rPr>
              <a:t>leasing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00904C"/>
                </a:solidFill>
              </a:rPr>
              <a:t>kupnja</a:t>
            </a:r>
            <a:r>
              <a:rPr lang="hr-HR" dirty="0" smtClean="0"/>
              <a:t> i (dnevni) </a:t>
            </a:r>
            <a:r>
              <a:rPr lang="hr-HR" dirty="0" smtClean="0">
                <a:solidFill>
                  <a:srgbClr val="00904C"/>
                </a:solidFill>
              </a:rPr>
              <a:t>najam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sz="2200" baseline="30000" dirty="0" smtClean="0"/>
              <a:t>(1) </a:t>
            </a:r>
            <a:r>
              <a:rPr lang="hr-HR" sz="2200" dirty="0" smtClean="0"/>
              <a:t>Mjerila </a:t>
            </a:r>
            <a:r>
              <a:rPr lang="hr-HR" sz="2200" dirty="0" err="1" smtClean="0"/>
              <a:t>ZeJN</a:t>
            </a:r>
            <a:r>
              <a:rPr lang="hr-HR" sz="2200" dirty="0" smtClean="0"/>
              <a:t> </a:t>
            </a:r>
            <a:r>
              <a:rPr lang="hr-HR" sz="2200" dirty="0"/>
              <a:t>za homologaciju emisije CO</a:t>
            </a:r>
            <a:r>
              <a:rPr lang="hr-HR" sz="2200" baseline="-25000" dirty="0"/>
              <a:t>2</a:t>
            </a:r>
            <a:r>
              <a:rPr lang="hr-HR" sz="22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29645" r="7365" b="28548"/>
          <a:stretch/>
        </p:blipFill>
        <p:spPr bwMode="auto">
          <a:xfrm>
            <a:off x="6000000" y="0"/>
            <a:ext cx="6192000" cy="23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32053" r="7365" b="26139"/>
          <a:stretch/>
        </p:blipFill>
        <p:spPr bwMode="auto">
          <a:xfrm>
            <a:off x="6000000" y="2446635"/>
            <a:ext cx="6192000" cy="234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38893" r="7364" b="26267"/>
          <a:stretch/>
        </p:blipFill>
        <p:spPr bwMode="auto">
          <a:xfrm>
            <a:off x="6000000" y="4909716"/>
            <a:ext cx="6192000" cy="194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2176</Words>
  <Application>Microsoft Office PowerPoint</Application>
  <PresentationFormat>Široki zaslon</PresentationFormat>
  <Paragraphs>138</Paragraphs>
  <Slides>42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Model za izračun pozitivnog učinka nabave automobila  uz primjenu mjerila zelene javne nabave</vt:lpstr>
      <vt:lpstr>Zelena javna nabava (ZeJN) </vt:lpstr>
      <vt:lpstr>Automobili</vt:lpstr>
      <vt:lpstr>Smanjenje emisije ugljikova dioksida u ZeJN</vt:lpstr>
      <vt:lpstr>PowerPoint prezentacija</vt:lpstr>
      <vt:lpstr>Model za izračun pozitivnog učinka nabave automobila uz primjenu mjerila ZeJN </vt:lpstr>
      <vt:lpstr>Jednostavniji pristup (Modeli JP)</vt:lpstr>
      <vt:lpstr>PowerPoint prezentacija</vt:lpstr>
      <vt:lpstr>Jednostavniji pristup  (Modeli JP)</vt:lpstr>
      <vt:lpstr>Modeli JP – primjena (Primjer 1)</vt:lpstr>
      <vt:lpstr>Modeli JP – primjena (Primjer 1)</vt:lpstr>
      <vt:lpstr>Modeli JP – primjena (Primjer 1)</vt:lpstr>
      <vt:lpstr>Modeli JP – primjena (Primjer 1)</vt:lpstr>
      <vt:lpstr>Modeli JP – primjena (Primjer 1)</vt:lpstr>
      <vt:lpstr>Modeli JP – primjena (Primjer 1)</vt:lpstr>
      <vt:lpstr>Modeli JP – primjena (Primjer 1)</vt:lpstr>
      <vt:lpstr>Model JP – primjena (Primjer 2)</vt:lpstr>
      <vt:lpstr>Modeli JP – primjena (Primjer 2)</vt:lpstr>
      <vt:lpstr>Modeli JP – primjena (Primjer 2)</vt:lpstr>
      <vt:lpstr>Modeli JP – primjena (Primjer 2)</vt:lpstr>
      <vt:lpstr>Modeli JP – primjena (Primjer 2)</vt:lpstr>
      <vt:lpstr>PowerPoint prezentacija</vt:lpstr>
      <vt:lpstr>Modeli JP – primjena (Primjer 2)</vt:lpstr>
      <vt:lpstr>Detaljniji pristup (Modeli DP)</vt:lpstr>
      <vt:lpstr>PowerPoint prezentacija</vt:lpstr>
      <vt:lpstr>Detaljniji pristup (Modeli DP)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3)</vt:lpstr>
      <vt:lpstr>Modeli DP – primjena (Primjer 4)</vt:lpstr>
      <vt:lpstr>Modeli DP – primjena (Primjer 4)</vt:lpstr>
      <vt:lpstr>Modeli DP – primjena (Primjer 4)</vt:lpstr>
      <vt:lpstr>Modeli DP – primjena (Primjer 4)</vt:lpstr>
      <vt:lpstr>Modeli DP – primjena (Primjer 4)</vt:lpstr>
      <vt:lpstr>Modeli DP – primjena (Primjer 4)</vt:lpstr>
      <vt:lpstr>Modeli DP – primjena (Primjer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PCNikola</dc:creator>
  <cp:lastModifiedBy>Barbara Fofić</cp:lastModifiedBy>
  <cp:revision>184</cp:revision>
  <cp:lastPrinted>2020-02-18T09:30:57Z</cp:lastPrinted>
  <dcterms:created xsi:type="dcterms:W3CDTF">2016-04-04T06:55:36Z</dcterms:created>
  <dcterms:modified xsi:type="dcterms:W3CDTF">2020-03-17T09:08:26Z</dcterms:modified>
</cp:coreProperties>
</file>