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8" r:id="rId3"/>
    <p:sldId id="259" r:id="rId4"/>
    <p:sldId id="261" r:id="rId5"/>
    <p:sldId id="285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6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C"/>
    <a:srgbClr val="BE20B3"/>
    <a:srgbClr val="DA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692" autoAdjust="0"/>
  </p:normalViewPr>
  <p:slideViewPr>
    <p:cSldViewPr snapToGrid="0">
      <p:cViewPr varScale="1">
        <p:scale>
          <a:sx n="109" d="100"/>
          <a:sy n="109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B1B9-52E4-4E03-97BF-563CF6191C42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C8C4-120F-4A23-9ECA-2E03A9C32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0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73" y="2508923"/>
            <a:ext cx="9144000" cy="1535995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14573" y="4194990"/>
            <a:ext cx="9144000" cy="6998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51" y="511583"/>
            <a:ext cx="3749094" cy="1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1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7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508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07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87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2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9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8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040" y="365125"/>
            <a:ext cx="8525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2433"/>
            <a:ext cx="10515600" cy="39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lenanabava.hr/mjeri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4573" y="4495316"/>
            <a:ext cx="9144000" cy="104910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za izračun pozitivnog učinka nabave električne energije uz primjenu mjerila zelene javne nabave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86" y="2331243"/>
            <a:ext cx="9452028" cy="3600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je jedini poznati podatak vrijednost zelene javne nabave, u modelu 1</a:t>
            </a:r>
            <a:r>
              <a:rPr lang="hr-HR" dirty="0"/>
              <a:t>_ Nabava </a:t>
            </a:r>
            <a:r>
              <a:rPr lang="hr-HR" dirty="0" smtClean="0"/>
              <a:t>el_</a:t>
            </a:r>
            <a:r>
              <a:rPr lang="hr-HR" dirty="0" err="1" smtClean="0"/>
              <a:t>en.xlsx</a:t>
            </a:r>
            <a:r>
              <a:rPr lang="hr-HR" dirty="0" smtClean="0"/>
              <a:t> odabire                    se </a:t>
            </a:r>
            <a:r>
              <a:rPr lang="hr-HR" dirty="0" smtClean="0">
                <a:solidFill>
                  <a:srgbClr val="00904C"/>
                </a:solidFill>
              </a:rPr>
              <a:t>list JP</a:t>
            </a:r>
            <a:r>
              <a:rPr lang="hr-HR" dirty="0" smtClean="0"/>
              <a:t>.</a:t>
            </a:r>
            <a:endParaRPr lang="hr-HR" sz="2500" dirty="0" smtClean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hr-HR" dirty="0" smtClean="0"/>
              <a:t>U red </a:t>
            </a:r>
            <a:r>
              <a:rPr lang="hr-HR" dirty="0"/>
              <a:t>"Podaci koji se unose" i stupac "Iznos", </a:t>
            </a:r>
            <a:r>
              <a:rPr lang="hr-HR" dirty="0" smtClean="0"/>
              <a:t>odnosno u  </a:t>
            </a:r>
            <a:r>
              <a:rPr lang="hr-HR" dirty="0" smtClean="0">
                <a:solidFill>
                  <a:srgbClr val="00904C"/>
                </a:solidFill>
              </a:rPr>
              <a:t>ćeliju </a:t>
            </a:r>
            <a:r>
              <a:rPr lang="hr-HR" dirty="0">
                <a:solidFill>
                  <a:srgbClr val="00904C"/>
                </a:solidFill>
              </a:rPr>
              <a:t>E5</a:t>
            </a:r>
            <a:r>
              <a:rPr lang="hr-HR" dirty="0"/>
              <a:t> unosi </a:t>
            </a:r>
            <a:r>
              <a:rPr lang="hr-HR" dirty="0" smtClean="0"/>
              <a:t>se vrijednost </a:t>
            </a:r>
            <a:r>
              <a:rPr lang="hr-HR" dirty="0"/>
              <a:t>nabave od </a:t>
            </a:r>
            <a:r>
              <a:rPr lang="hr-HR" dirty="0" smtClean="0">
                <a:solidFill>
                  <a:srgbClr val="00904C"/>
                </a:solidFill>
              </a:rPr>
              <a:t>5.000.000,00 </a:t>
            </a:r>
            <a:r>
              <a:rPr lang="hr-HR" dirty="0">
                <a:solidFill>
                  <a:srgbClr val="00904C"/>
                </a:solidFill>
              </a:rPr>
              <a:t>kn  </a:t>
            </a:r>
            <a:r>
              <a:rPr lang="hr-HR" dirty="0" smtClean="0">
                <a:solidFill>
                  <a:srgbClr val="00904C"/>
                </a:solidFill>
              </a:rPr>
              <a:t>          </a:t>
            </a:r>
            <a:r>
              <a:rPr lang="hr-HR" dirty="0" smtClean="0"/>
              <a:t>(bez PDV-a).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 smtClean="0"/>
              <a:t>Model JP – primjena (Primjer 1)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3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20245" r="11195" b="36141"/>
          <a:stretch/>
        </p:blipFill>
        <p:spPr bwMode="auto">
          <a:xfrm>
            <a:off x="265047" y="1895062"/>
            <a:ext cx="11664000" cy="48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1)</a:t>
            </a:r>
          </a:p>
        </p:txBody>
      </p:sp>
      <p:sp>
        <p:nvSpPr>
          <p:cNvPr id="9" name="Notched Right Arrow 8"/>
          <p:cNvSpPr/>
          <p:nvPr/>
        </p:nvSpPr>
        <p:spPr>
          <a:xfrm rot="5400000">
            <a:off x="10200040" y="1422954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36820" y="2727264"/>
            <a:ext cx="2318952" cy="65490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526166" y="2641842"/>
            <a:ext cx="1445741" cy="61371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4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39653"/>
          </a:xfrm>
        </p:spPr>
        <p:txBody>
          <a:bodyPr/>
          <a:lstStyle/>
          <a:p>
            <a:r>
              <a:rPr lang="hr-HR" dirty="0" smtClean="0"/>
              <a:t>Uz zadane proračunske podatke, model JP računa međurezultate te potom konačan, izlazni rezultat. </a:t>
            </a:r>
            <a:r>
              <a:rPr lang="hr-HR" dirty="0" smtClean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 uz primjenu mjerila zelene javne nabave u nabavi električne energije</a:t>
            </a:r>
            <a:r>
              <a:rPr lang="hr-HR" dirty="0" smtClean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8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20245" r="11195" b="36141"/>
          <a:stretch/>
        </p:blipFill>
        <p:spPr bwMode="auto">
          <a:xfrm>
            <a:off x="265047" y="1895062"/>
            <a:ext cx="11664000" cy="48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/>
              <a:t>Model JP – primjena (Primjer 1)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6814834" y="6022222"/>
            <a:ext cx="2160000" cy="504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449591" y="6070437"/>
            <a:ext cx="1851456" cy="39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5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1" y="2230951"/>
            <a:ext cx="9372516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 smtClean="0"/>
              <a:t>Nabavom električne energije u vrijednosti od 5.000.000,00 kn             (bez PDV-a) uz primjenu osnovnih mjerila zelene javne nabave </a:t>
            </a:r>
            <a:r>
              <a:rPr lang="hr-HR" dirty="0" smtClean="0">
                <a:solidFill>
                  <a:srgbClr val="00904C"/>
                </a:solidFill>
              </a:rPr>
              <a:t>izbjegnuta je emisija </a:t>
            </a:r>
            <a:r>
              <a:rPr lang="hr-HR" dirty="0">
                <a:solidFill>
                  <a:srgbClr val="00904C"/>
                </a:solidFill>
              </a:rPr>
              <a:t>od 1.083,73 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godišnje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1)</a:t>
            </a:r>
          </a:p>
        </p:txBody>
      </p:sp>
    </p:spTree>
    <p:extLst>
      <p:ext uri="{BB962C8B-B14F-4D97-AF65-F5344CB8AC3E}">
        <p14:creationId xmlns:p14="http://schemas.microsoft.com/office/powerpoint/2010/main" val="14963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2:</a:t>
            </a:r>
          </a:p>
          <a:p>
            <a:r>
              <a:rPr lang="hr-HR" dirty="0"/>
              <a:t>Prema podacima iz </a:t>
            </a:r>
            <a:r>
              <a:rPr lang="hr-HR" dirty="0" smtClean="0"/>
              <a:t>Elektroničkog </a:t>
            </a:r>
            <a:r>
              <a:rPr lang="hr-HR" dirty="0"/>
              <a:t>oglasnika javne nabave Republike Hrvatske, javni naručitelj </a:t>
            </a:r>
            <a:r>
              <a:rPr lang="hr-HR" dirty="0" smtClean="0"/>
              <a:t>sklopio </a:t>
            </a:r>
            <a:r>
              <a:rPr lang="hr-HR" dirty="0"/>
              <a:t>je ugovor </a:t>
            </a:r>
            <a:r>
              <a:rPr lang="hr-HR" dirty="0" smtClean="0"/>
              <a:t>                vrijednosti </a:t>
            </a:r>
            <a:r>
              <a:rPr lang="hr-HR" dirty="0" smtClean="0">
                <a:solidFill>
                  <a:srgbClr val="00904C"/>
                </a:solidFill>
              </a:rPr>
              <a:t>5.000.000,00 </a:t>
            </a:r>
            <a:r>
              <a:rPr lang="hr-HR" dirty="0">
                <a:solidFill>
                  <a:srgbClr val="00904C"/>
                </a:solidFill>
              </a:rPr>
              <a:t>kn </a:t>
            </a:r>
            <a:r>
              <a:rPr lang="hr-HR" dirty="0"/>
              <a:t>(bez </a:t>
            </a:r>
            <a:r>
              <a:rPr lang="hr-HR" dirty="0" smtClean="0"/>
              <a:t>PDV-a) </a:t>
            </a:r>
            <a:r>
              <a:rPr lang="hr-HR" dirty="0" smtClean="0">
                <a:solidFill>
                  <a:srgbClr val="00904C"/>
                </a:solidFill>
              </a:rPr>
              <a:t>za nabavu električne energije u cijelosti proizvedene iz obnovljivih izvora</a:t>
            </a:r>
            <a:r>
              <a:rPr lang="hr-HR" dirty="0" smtClean="0"/>
              <a:t>. </a:t>
            </a: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26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85" y="2211860"/>
            <a:ext cx="9903856" cy="39788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je poznati podatak vrijednost zelene javne nabave, u modelu </a:t>
            </a:r>
            <a:r>
              <a:rPr lang="hr-HR" dirty="0"/>
              <a:t>1_ Nabava </a:t>
            </a:r>
            <a:r>
              <a:rPr lang="hr-HR" dirty="0" smtClean="0"/>
              <a:t>el_</a:t>
            </a:r>
            <a:r>
              <a:rPr lang="hr-HR" dirty="0" err="1" smtClean="0"/>
              <a:t>en.xlsx</a:t>
            </a:r>
            <a:r>
              <a:rPr lang="hr-HR" dirty="0" smtClean="0"/>
              <a:t> odabire se </a:t>
            </a:r>
            <a:r>
              <a:rPr lang="hr-HR" dirty="0" smtClean="0">
                <a:solidFill>
                  <a:srgbClr val="00904C"/>
                </a:solidFill>
              </a:rPr>
              <a:t>list JP</a:t>
            </a:r>
            <a:r>
              <a:rPr lang="hr-HR" dirty="0" smtClean="0"/>
              <a:t>.</a:t>
            </a:r>
            <a:endParaRPr lang="hr-HR" sz="2400" dirty="0" smtClean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hr-HR" dirty="0" smtClean="0"/>
              <a:t>U red "Podaci koji se unose" i stupac "Iznos", odnosno u </a:t>
            </a:r>
            <a:r>
              <a:rPr lang="hr-HR" dirty="0" smtClean="0">
                <a:solidFill>
                  <a:srgbClr val="00904C"/>
                </a:solidFill>
              </a:rPr>
              <a:t>ćeliju E5</a:t>
            </a:r>
            <a:r>
              <a:rPr lang="hr-HR" dirty="0" smtClean="0"/>
              <a:t> unosi se vrijednost nabave od </a:t>
            </a:r>
            <a:r>
              <a:rPr lang="hr-HR" dirty="0" smtClean="0">
                <a:solidFill>
                  <a:srgbClr val="00904C"/>
                </a:solidFill>
              </a:rPr>
              <a:t>5.000.000,00 kn (</a:t>
            </a:r>
            <a:r>
              <a:rPr lang="hr-HR" dirty="0" smtClean="0"/>
              <a:t>bez PDV-a).</a:t>
            </a:r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hr-HR" dirty="0" smtClean="0"/>
              <a:t>S obzirom da se nabavlja električna energija u cijelosti proizvedena iz obnovljivih izvora, u "Proračunskim podacima" može se promijeniti osnovno mjerilo </a:t>
            </a:r>
            <a:r>
              <a:rPr lang="hr-HR" dirty="0" err="1" smtClean="0"/>
              <a:t>ZeJN</a:t>
            </a:r>
            <a:r>
              <a:rPr lang="hr-HR" dirty="0" smtClean="0"/>
              <a:t> </a:t>
            </a:r>
            <a:r>
              <a:rPr lang="hr-HR" dirty="0"/>
              <a:t>u </a:t>
            </a:r>
            <a:r>
              <a:rPr lang="hr-HR" dirty="0">
                <a:solidFill>
                  <a:srgbClr val="00904C"/>
                </a:solidFill>
              </a:rPr>
              <a:t>ćeliji E7</a:t>
            </a:r>
            <a:r>
              <a:rPr lang="hr-HR" dirty="0"/>
              <a:t> </a:t>
            </a:r>
            <a:endParaRPr lang="hr-HR" dirty="0" smtClean="0"/>
          </a:p>
          <a:p>
            <a:pPr>
              <a:spcBef>
                <a:spcPts val="0"/>
              </a:spcBef>
            </a:pPr>
            <a:r>
              <a:rPr lang="hr-HR" dirty="0" smtClean="0"/>
              <a:t>      te se </a:t>
            </a:r>
            <a:r>
              <a:rPr lang="hr-HR" dirty="0" smtClean="0">
                <a:solidFill>
                  <a:srgbClr val="00904C"/>
                </a:solidFill>
              </a:rPr>
              <a:t>umjesto 50% </a:t>
            </a:r>
            <a:r>
              <a:rPr lang="hr-HR" dirty="0" smtClean="0"/>
              <a:t>može upisati </a:t>
            </a:r>
            <a:r>
              <a:rPr lang="hr-HR" dirty="0" smtClean="0">
                <a:solidFill>
                  <a:srgbClr val="00904C"/>
                </a:solidFill>
              </a:rPr>
              <a:t>100%</a:t>
            </a:r>
            <a:r>
              <a:rPr lang="hr-HR" dirty="0" smtClean="0"/>
              <a:t>.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 smtClean="0"/>
              <a:t>Model JP – primjena (Primjer 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2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20381" r="11087" b="36141"/>
          <a:stretch/>
        </p:blipFill>
        <p:spPr bwMode="auto">
          <a:xfrm>
            <a:off x="304803" y="1908314"/>
            <a:ext cx="11664000" cy="481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1401" y="5095875"/>
            <a:ext cx="360000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9955777" y="5367337"/>
            <a:ext cx="360000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  <p:sp>
        <p:nvSpPr>
          <p:cNvPr id="7" name="Notched Right Arrow 6"/>
          <p:cNvSpPr/>
          <p:nvPr/>
        </p:nvSpPr>
        <p:spPr>
          <a:xfrm rot="5400000">
            <a:off x="10302566" y="1447842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2505735" y="3408674"/>
            <a:ext cx="3867665" cy="333633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23568" y="2756453"/>
            <a:ext cx="2318952" cy="515402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243751" y="2637206"/>
            <a:ext cx="1790502" cy="1105102"/>
          </a:xfrm>
          <a:prstGeom prst="rect">
            <a:avLst/>
          </a:prstGeom>
          <a:noFill/>
          <a:ln w="41275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7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39653"/>
          </a:xfrm>
        </p:spPr>
        <p:txBody>
          <a:bodyPr/>
          <a:lstStyle/>
          <a:p>
            <a:r>
              <a:rPr lang="hr-HR" dirty="0" smtClean="0"/>
              <a:t>Uz izmijenjeno mjerilo </a:t>
            </a:r>
            <a:r>
              <a:rPr lang="hr-HR" dirty="0" err="1" smtClean="0"/>
              <a:t>ZeJN</a:t>
            </a:r>
            <a:r>
              <a:rPr lang="hr-HR" dirty="0" smtClean="0"/>
              <a:t> te ostale zadane proračunske podatke, model JP računa međurezultate te potom konačan, izlazni rezultat. </a:t>
            </a:r>
            <a:r>
              <a:rPr lang="hr-HR" dirty="0" smtClean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 uz primjenu mjerila zelene javne nabave u nabavi električne energije</a:t>
            </a:r>
            <a:r>
              <a:rPr lang="hr-HR" dirty="0" smtClean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61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  <p:grpSp>
        <p:nvGrpSpPr>
          <p:cNvPr id="2" name="Group 1"/>
          <p:cNvGrpSpPr/>
          <p:nvPr/>
        </p:nvGrpSpPr>
        <p:grpSpPr>
          <a:xfrm>
            <a:off x="291551" y="1934818"/>
            <a:ext cx="11664000" cy="4816103"/>
            <a:chOff x="291551" y="1934818"/>
            <a:chExt cx="11664000" cy="481610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" t="20381" r="11087" b="36141"/>
            <a:stretch/>
          </p:blipFill>
          <p:spPr bwMode="auto">
            <a:xfrm>
              <a:off x="291551" y="1934818"/>
              <a:ext cx="11664000" cy="481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Notched Right Arrow 6"/>
            <p:cNvSpPr/>
            <p:nvPr/>
          </p:nvSpPr>
          <p:spPr>
            <a:xfrm>
              <a:off x="6969383" y="6070770"/>
              <a:ext cx="1980000" cy="46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45131" y="6135674"/>
              <a:ext cx="1851456" cy="324000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5203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Zelena javna nabava (</a:t>
            </a:r>
            <a:r>
              <a:rPr lang="hr-HR" dirty="0" err="1" smtClean="0"/>
              <a:t>ZeJN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157492"/>
          </a:xfrm>
        </p:spPr>
        <p:txBody>
          <a:bodyPr>
            <a:normAutofit/>
          </a:bodyPr>
          <a:lstStyle/>
          <a:p>
            <a:r>
              <a:rPr lang="hr-HR" dirty="0" err="1" smtClean="0">
                <a:solidFill>
                  <a:srgbClr val="00904C"/>
                </a:solidFill>
              </a:rPr>
              <a:t>ZeJN</a:t>
            </a:r>
            <a:r>
              <a:rPr lang="hr-HR" dirty="0" smtClean="0"/>
              <a:t> </a:t>
            </a:r>
            <a:r>
              <a:rPr lang="hr-HR" dirty="0"/>
              <a:t>postupak je kojim naručitelji nabavljaju robu, radove i usluge koji tijekom svojeg životnog vijeka imaju manji učinak na okoliš od roba, radova i usluga s istom osnovnom funkcijom koje bi inače naručili. U tu svrhu razvijaju se za pojedine skupine roba, radova i usluga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koja sadrže ključne pritiske na </a:t>
            </a:r>
            <a:r>
              <a:rPr lang="hr-HR" dirty="0" smtClean="0"/>
              <a:t>okoliš.</a:t>
            </a:r>
          </a:p>
          <a:p>
            <a:endParaRPr lang="hr-HR" dirty="0"/>
          </a:p>
          <a:p>
            <a:r>
              <a:rPr lang="hr-HR" dirty="0" smtClean="0">
                <a:solidFill>
                  <a:srgbClr val="00904C"/>
                </a:solidFill>
              </a:rPr>
              <a:t>Mjerila </a:t>
            </a:r>
            <a:r>
              <a:rPr lang="hr-HR" dirty="0" err="1" smtClean="0">
                <a:solidFill>
                  <a:srgbClr val="00904C"/>
                </a:solidFill>
              </a:rPr>
              <a:t>ZeJN</a:t>
            </a:r>
            <a:r>
              <a:rPr lang="hr-HR" dirty="0">
                <a:solidFill>
                  <a:srgbClr val="00904C"/>
                </a:solidFill>
              </a:rPr>
              <a:t>: </a:t>
            </a:r>
            <a:r>
              <a:rPr lang="hr-HR" dirty="0">
                <a:solidFill>
                  <a:srgbClr val="00904C"/>
                </a:solidFill>
                <a:hlinkClick r:id="rId2"/>
              </a:rPr>
              <a:t>http://</a:t>
            </a:r>
            <a:r>
              <a:rPr lang="hr-HR" dirty="0" smtClean="0">
                <a:solidFill>
                  <a:srgbClr val="00904C"/>
                </a:solidFill>
                <a:hlinkClick r:id="rId2"/>
              </a:rPr>
              <a:t>www.zelenanabava.hr/mjerila</a:t>
            </a:r>
            <a:endParaRPr lang="hr-HR" dirty="0" smtClean="0">
              <a:solidFill>
                <a:srgbClr val="00904C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51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1" y="2230951"/>
            <a:ext cx="9372516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 smtClean="0"/>
              <a:t>Nabavom električne energije u vrijednosti od 5.000.000,00 kn (bez PDV-a) proizvedene u cijelosti iz obnovljivih izvora </a:t>
            </a:r>
            <a:r>
              <a:rPr lang="hr-HR" dirty="0" smtClean="0">
                <a:solidFill>
                  <a:srgbClr val="00904C"/>
                </a:solidFill>
              </a:rPr>
              <a:t>izbjegnuta je emisija </a:t>
            </a:r>
            <a:r>
              <a:rPr lang="hr-HR" dirty="0">
                <a:solidFill>
                  <a:srgbClr val="00904C"/>
                </a:solidFill>
              </a:rPr>
              <a:t>od </a:t>
            </a:r>
            <a:r>
              <a:rPr lang="hr-HR" dirty="0" smtClean="0">
                <a:solidFill>
                  <a:srgbClr val="00904C"/>
                </a:solidFill>
              </a:rPr>
              <a:t>2.167,44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godišnje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Detaljniji </a:t>
            </a:r>
            <a:r>
              <a:rPr lang="hr-HR" dirty="0"/>
              <a:t>pristup (Model </a:t>
            </a:r>
            <a:r>
              <a:rPr lang="hr-HR" dirty="0" smtClean="0"/>
              <a:t>DP</a:t>
            </a:r>
            <a:r>
              <a:rPr lang="hr-H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466176" cy="3350858"/>
          </a:xfrm>
        </p:spPr>
        <p:txBody>
          <a:bodyPr>
            <a:normAutofit/>
          </a:bodyPr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predstavlja </a:t>
            </a:r>
            <a:r>
              <a:rPr lang="hr-HR" dirty="0" smtClean="0"/>
              <a:t>detaljniji </a:t>
            </a:r>
            <a:r>
              <a:rPr lang="hr-HR" dirty="0"/>
              <a:t>oblik izračuna uštede CO</a:t>
            </a:r>
            <a:r>
              <a:rPr lang="hr-HR" baseline="-25000" dirty="0"/>
              <a:t>2</a:t>
            </a:r>
            <a:r>
              <a:rPr lang="hr-HR" dirty="0"/>
              <a:t> za nabavu električne energije uz primjenu mjerila </a:t>
            </a:r>
            <a:r>
              <a:rPr lang="hr-HR" dirty="0" smtClean="0"/>
              <a:t>zelene javne nabave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DP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koristi se kada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dostupni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podaci </a:t>
            </a:r>
            <a:r>
              <a:rPr lang="hr-HR" dirty="0">
                <a:solidFill>
                  <a:srgbClr val="00904C"/>
                </a:solidFill>
              </a:rPr>
              <a:t>o količini električne energije (</a:t>
            </a:r>
            <a:r>
              <a:rPr lang="hr-HR" dirty="0" err="1">
                <a:solidFill>
                  <a:srgbClr val="00904C"/>
                </a:solidFill>
              </a:rPr>
              <a:t>kWh</a:t>
            </a:r>
            <a:r>
              <a:rPr lang="hr-HR" dirty="0">
                <a:solidFill>
                  <a:srgbClr val="00904C"/>
                </a:solidFill>
              </a:rPr>
              <a:t>) koja se nabavlja, udjelu električne energije proizvedene iz obnovljivih izvora i/ili u visokoučinkovitim </a:t>
            </a:r>
            <a:r>
              <a:rPr lang="hr-HR" dirty="0" err="1">
                <a:solidFill>
                  <a:srgbClr val="00904C"/>
                </a:solidFill>
              </a:rPr>
              <a:t>kogeneracijama</a:t>
            </a:r>
            <a:r>
              <a:rPr lang="hr-HR" dirty="0">
                <a:solidFill>
                  <a:srgbClr val="00904C"/>
                </a:solidFill>
              </a:rPr>
              <a:t> te trajanju </a:t>
            </a:r>
            <a:r>
              <a:rPr lang="hr-HR" dirty="0" smtClean="0">
                <a:solidFill>
                  <a:srgbClr val="00904C"/>
                </a:solidFill>
              </a:rPr>
              <a:t>ugovora.</a:t>
            </a:r>
            <a:endParaRPr lang="hr-HR" dirty="0">
              <a:solidFill>
                <a:srgbClr val="009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0245" r="11196" b="45924"/>
          <a:stretch/>
        </p:blipFill>
        <p:spPr bwMode="auto">
          <a:xfrm>
            <a:off x="357809" y="2862465"/>
            <a:ext cx="11520000" cy="369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Detaljniji </a:t>
            </a:r>
            <a:r>
              <a:rPr lang="hr-HR" dirty="0"/>
              <a:t>pristup (Model </a:t>
            </a:r>
            <a:r>
              <a:rPr lang="hr-HR" dirty="0" smtClean="0"/>
              <a:t>DP</a:t>
            </a:r>
            <a:r>
              <a:rPr lang="hr-HR" dirty="0"/>
              <a:t>)</a:t>
            </a:r>
          </a:p>
        </p:txBody>
      </p:sp>
      <p:sp>
        <p:nvSpPr>
          <p:cNvPr id="5" name="Notched Right Arrow 4"/>
          <p:cNvSpPr/>
          <p:nvPr/>
        </p:nvSpPr>
        <p:spPr>
          <a:xfrm rot="5400000">
            <a:off x="10172661" y="2388196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26362" y="4043324"/>
            <a:ext cx="2318952" cy="65490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3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– primjena (Primjer </a:t>
            </a:r>
            <a:r>
              <a:rPr lang="hr-HR" dirty="0" smtClean="0"/>
              <a:t>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3:</a:t>
            </a:r>
          </a:p>
          <a:p>
            <a:r>
              <a:rPr lang="hr-HR" dirty="0"/>
              <a:t>Javni naručitelj </a:t>
            </a:r>
            <a:r>
              <a:rPr lang="hr-HR" dirty="0" smtClean="0"/>
              <a:t>nabavlja </a:t>
            </a:r>
            <a:r>
              <a:rPr lang="hr-HR" dirty="0" smtClean="0">
                <a:solidFill>
                  <a:srgbClr val="00904C"/>
                </a:solidFill>
              </a:rPr>
              <a:t>20.000.000 </a:t>
            </a:r>
            <a:r>
              <a:rPr lang="hr-HR" dirty="0" err="1" smtClean="0">
                <a:solidFill>
                  <a:srgbClr val="00904C"/>
                </a:solidFill>
              </a:rPr>
              <a:t>kWh</a:t>
            </a:r>
            <a:r>
              <a:rPr lang="hr-HR" dirty="0" smtClean="0"/>
              <a:t> električne energije          za razdoblje od </a:t>
            </a:r>
            <a:r>
              <a:rPr lang="hr-HR" dirty="0" smtClean="0">
                <a:solidFill>
                  <a:srgbClr val="00904C"/>
                </a:solidFill>
              </a:rPr>
              <a:t>dvije godine</a:t>
            </a:r>
            <a:r>
              <a:rPr lang="hr-HR" dirty="0" smtClean="0"/>
              <a:t>. U natječajnoj dokumentaciji specificiran je zahtjev da </a:t>
            </a:r>
            <a:r>
              <a:rPr lang="hr-HR" dirty="0" smtClean="0">
                <a:solidFill>
                  <a:srgbClr val="00904C"/>
                </a:solidFill>
              </a:rPr>
              <a:t>50% električne energije koja se        nabavlja treba biti proizvedeno iz obnovljivih izvora</a:t>
            </a:r>
            <a:r>
              <a:rPr lang="hr-HR" dirty="0" smtClean="0"/>
              <a:t>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42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– primjena (Primjer </a:t>
            </a:r>
            <a:r>
              <a:rPr lang="hr-HR" dirty="0" smtClean="0"/>
              <a:t>3)</a:t>
            </a:r>
            <a:endParaRPr lang="hr-H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3781" y="2424074"/>
            <a:ext cx="9650812" cy="217443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su poznati podaci o količini električne energije koja se nabavlja (</a:t>
            </a:r>
            <a:r>
              <a:rPr lang="hr-HR" dirty="0" err="1" smtClean="0"/>
              <a:t>kWh</a:t>
            </a:r>
            <a:r>
              <a:rPr lang="hr-HR" dirty="0" smtClean="0"/>
              <a:t>), udjelu električne energije iz obnovljivih izvora te trajanju ugovora, u modelu 1_ Nabava el_</a:t>
            </a:r>
            <a:r>
              <a:rPr lang="hr-HR" dirty="0" err="1" smtClean="0"/>
              <a:t>en.xlsx</a:t>
            </a:r>
            <a:r>
              <a:rPr lang="hr-HR" dirty="0" smtClean="0"/>
              <a:t> odabire se </a:t>
            </a:r>
            <a:r>
              <a:rPr lang="hr-HR" dirty="0" smtClean="0">
                <a:solidFill>
                  <a:srgbClr val="00904C"/>
                </a:solidFill>
              </a:rPr>
              <a:t>list DP</a:t>
            </a:r>
            <a:r>
              <a:rPr lang="hr-HR" dirty="0" smtClean="0"/>
              <a:t>.</a:t>
            </a:r>
          </a:p>
          <a:p>
            <a:endParaRPr lang="hr-HR" dirty="0" smtClean="0">
              <a:solidFill>
                <a:srgbClr val="009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93" y="2336969"/>
            <a:ext cx="10022768" cy="333496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hr-HR" dirty="0" smtClean="0"/>
              <a:t>Ured </a:t>
            </a:r>
            <a:r>
              <a:rPr lang="hr-HR" dirty="0"/>
              <a:t>"Podaci koji se unose" i stupac "Iznos" unosi </a:t>
            </a:r>
            <a:r>
              <a:rPr lang="hr-HR" dirty="0" smtClean="0"/>
              <a:t>se sljedeće</a:t>
            </a:r>
            <a:r>
              <a:rPr lang="hr-HR" dirty="0"/>
              <a:t>: </a:t>
            </a:r>
          </a:p>
          <a:p>
            <a:pPr marL="542925" indent="-542925"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-      U </a:t>
            </a:r>
            <a:r>
              <a:rPr lang="hr-HR" dirty="0">
                <a:solidFill>
                  <a:srgbClr val="00904C"/>
                </a:solidFill>
              </a:rPr>
              <a:t>ćeliju E5</a:t>
            </a:r>
            <a:r>
              <a:rPr lang="hr-HR" dirty="0"/>
              <a:t> unosi se podatak od </a:t>
            </a:r>
            <a:r>
              <a:rPr lang="hr-HR" dirty="0">
                <a:solidFill>
                  <a:srgbClr val="00904C"/>
                </a:solidFill>
              </a:rPr>
              <a:t>20.000.000 </a:t>
            </a:r>
            <a:r>
              <a:rPr lang="hr-HR" dirty="0" err="1">
                <a:solidFill>
                  <a:srgbClr val="00904C"/>
                </a:solidFill>
              </a:rPr>
              <a:t>kWh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/>
              <a:t>električne </a:t>
            </a:r>
            <a:r>
              <a:rPr lang="hr-HR" dirty="0" smtClean="0"/>
              <a:t>energije koja </a:t>
            </a:r>
            <a:r>
              <a:rPr lang="hr-HR" dirty="0"/>
              <a:t>se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/>
              <a:t>nabavlja u postupku javne nabave.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-      U </a:t>
            </a:r>
            <a:r>
              <a:rPr lang="hr-HR" dirty="0">
                <a:solidFill>
                  <a:srgbClr val="00904C"/>
                </a:solidFill>
              </a:rPr>
              <a:t>ćeliju E6 </a:t>
            </a:r>
            <a:r>
              <a:rPr lang="hr-HR" dirty="0"/>
              <a:t>unosi se specificirani udio da </a:t>
            </a:r>
            <a:r>
              <a:rPr lang="hr-HR" dirty="0">
                <a:solidFill>
                  <a:srgbClr val="00904C"/>
                </a:solidFill>
              </a:rPr>
              <a:t>50% električne energije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>
                <a:solidFill>
                  <a:srgbClr val="00904C"/>
                </a:solidFill>
              </a:rPr>
              <a:t>       koja se nabavlja treba biti proizvedeno iz obnovljivih izvora</a:t>
            </a:r>
            <a:r>
              <a:rPr lang="hr-HR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-     U </a:t>
            </a:r>
            <a:r>
              <a:rPr lang="hr-HR" dirty="0">
                <a:solidFill>
                  <a:srgbClr val="00904C"/>
                </a:solidFill>
              </a:rPr>
              <a:t>ćeliju E7 </a:t>
            </a:r>
            <a:r>
              <a:rPr lang="hr-HR" dirty="0"/>
              <a:t>unosi se predviđeno trajanje </a:t>
            </a:r>
            <a:r>
              <a:rPr lang="hr-HR" dirty="0" smtClean="0"/>
              <a:t>opskrbe od </a:t>
            </a:r>
            <a:r>
              <a:rPr lang="hr-HR" dirty="0">
                <a:solidFill>
                  <a:srgbClr val="00904C"/>
                </a:solidFill>
              </a:rPr>
              <a:t>2 godine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– primjena (Primjer </a:t>
            </a:r>
            <a:r>
              <a:rPr lang="hr-HR" dirty="0" smtClean="0"/>
              <a:t>3)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94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20381" r="11304" b="45788"/>
          <a:stretch/>
        </p:blipFill>
        <p:spPr bwMode="auto">
          <a:xfrm>
            <a:off x="410819" y="2676912"/>
            <a:ext cx="11520000" cy="37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DP – primjena (Primjer 3)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5729" y="3498574"/>
            <a:ext cx="4782065" cy="1355841"/>
          </a:xfrm>
          <a:prstGeom prst="rect">
            <a:avLst/>
          </a:prstGeom>
          <a:noFill/>
          <a:ln w="41275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243751" y="3323968"/>
            <a:ext cx="1790502" cy="1556951"/>
          </a:xfrm>
          <a:prstGeom prst="rect">
            <a:avLst/>
          </a:prstGeom>
          <a:noFill/>
          <a:ln w="41275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otched Right Arrow 6"/>
          <p:cNvSpPr/>
          <p:nvPr/>
        </p:nvSpPr>
        <p:spPr>
          <a:xfrm rot="5400000">
            <a:off x="10239002" y="2114852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DP – primjena (Primjer 3)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zadane proračunske podatke, model </a:t>
            </a:r>
            <a:r>
              <a:rPr lang="hr-HR" dirty="0" smtClean="0"/>
              <a:t>DP </a:t>
            </a:r>
            <a:r>
              <a:rPr lang="hr-HR" dirty="0"/>
              <a:t>računa međurezultate te potom konačan, izlazni rezultat.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uz primjenu mjerila </a:t>
            </a:r>
            <a:r>
              <a:rPr lang="hr-HR" dirty="0" smtClean="0">
                <a:solidFill>
                  <a:srgbClr val="00904C"/>
                </a:solidFill>
              </a:rPr>
              <a:t>zelene javne nabave </a:t>
            </a:r>
            <a:r>
              <a:rPr lang="hr-HR" dirty="0">
                <a:solidFill>
                  <a:srgbClr val="00904C"/>
                </a:solidFill>
              </a:rPr>
              <a:t>u nabavi električne energije</a:t>
            </a:r>
            <a:r>
              <a:rPr lang="hr-HR" dirty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42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20381" r="11304" b="45788"/>
          <a:stretch/>
        </p:blipFill>
        <p:spPr bwMode="auto">
          <a:xfrm>
            <a:off x="410819" y="2676912"/>
            <a:ext cx="11520000" cy="37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DP – primjena (Primjer 3)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7527950" y="5828728"/>
            <a:ext cx="1460617" cy="468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663718" y="5764202"/>
            <a:ext cx="4676196" cy="58689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9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DP – primjena (Primjer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/>
              <a:t>Nabavom </a:t>
            </a:r>
            <a:r>
              <a:rPr lang="hr-HR" dirty="0" smtClean="0"/>
              <a:t>20.000.000 </a:t>
            </a:r>
            <a:r>
              <a:rPr lang="hr-HR" dirty="0" err="1" smtClean="0"/>
              <a:t>kWh</a:t>
            </a:r>
            <a:r>
              <a:rPr lang="hr-HR" dirty="0" smtClean="0"/>
              <a:t> električne energije uz uvjet da je 50% električne energije proizvedeno iz obnovljivih izvora energije, </a:t>
            </a:r>
            <a:r>
              <a:rPr lang="hr-HR" dirty="0" smtClean="0">
                <a:solidFill>
                  <a:srgbClr val="00904C"/>
                </a:solidFill>
              </a:rPr>
              <a:t>izbjegnuta </a:t>
            </a:r>
            <a:r>
              <a:rPr lang="hr-HR" dirty="0">
                <a:solidFill>
                  <a:srgbClr val="00904C"/>
                </a:solidFill>
              </a:rPr>
              <a:t>je emisija od </a:t>
            </a:r>
            <a:r>
              <a:rPr lang="hr-HR" dirty="0" smtClean="0">
                <a:solidFill>
                  <a:srgbClr val="00904C"/>
                </a:solidFill>
              </a:rPr>
              <a:t>2.340,00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 smtClean="0"/>
              <a:t>. S obzirom da se ugovor odnosi na dvije godine, ukupno izbjegnuta emisija CO</a:t>
            </a:r>
            <a:r>
              <a:rPr lang="hr-HR" baseline="-25000" dirty="0" smtClean="0"/>
              <a:t>2</a:t>
            </a:r>
            <a:r>
              <a:rPr lang="hr-HR" dirty="0" smtClean="0"/>
              <a:t> tijekom trajanja ugovora iznosi </a:t>
            </a:r>
            <a:r>
              <a:rPr lang="hr-HR" dirty="0" smtClean="0">
                <a:solidFill>
                  <a:srgbClr val="00904C"/>
                </a:solidFill>
              </a:rPr>
              <a:t>4.680,00</a:t>
            </a:r>
            <a:r>
              <a:rPr lang="hr-HR" dirty="0" smtClean="0"/>
              <a:t> </a:t>
            </a:r>
            <a:r>
              <a:rPr lang="hr-HR" dirty="0">
                <a:solidFill>
                  <a:srgbClr val="00904C"/>
                </a:solidFill>
              </a:rPr>
              <a:t>tona </a:t>
            </a:r>
            <a:r>
              <a:rPr lang="hr-HR" dirty="0" smtClean="0">
                <a:solidFill>
                  <a:srgbClr val="00904C"/>
                </a:solidFill>
              </a:rPr>
              <a:t>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/>
              <a:t>.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0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Električna energija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848572"/>
          </a:xfrm>
        </p:spPr>
        <p:txBody>
          <a:bodyPr>
            <a:normAutofit/>
          </a:bodyPr>
          <a:lstStyle/>
          <a:p>
            <a:r>
              <a:rPr lang="hr-HR" dirty="0"/>
              <a:t>Korištenjem fosilnih goriva u proizvodnji električne energije dolazi do emisije stakleničkih plinova. </a:t>
            </a:r>
            <a:r>
              <a:rPr lang="hr-HR" dirty="0" smtClean="0"/>
              <a:t>Emisije </a:t>
            </a:r>
            <a:r>
              <a:rPr lang="hr-HR" dirty="0"/>
              <a:t>stakleničkih plinova iz proizvodnje električne energije iz fosilnih goriva </a:t>
            </a:r>
            <a:r>
              <a:rPr lang="hr-HR" dirty="0" smtClean="0"/>
              <a:t>                    čine </a:t>
            </a:r>
            <a:r>
              <a:rPr lang="hr-HR" dirty="0"/>
              <a:t>značajan dio ukupne emisije stakleničkih </a:t>
            </a:r>
            <a:r>
              <a:rPr lang="hr-HR" dirty="0" smtClean="0"/>
              <a:t>plinova. </a:t>
            </a:r>
          </a:p>
          <a:p>
            <a:r>
              <a:rPr lang="hr-HR" dirty="0" smtClean="0">
                <a:solidFill>
                  <a:srgbClr val="00904C"/>
                </a:solidFill>
              </a:rPr>
              <a:t>Mjerilima zelene javne nabave </a:t>
            </a:r>
            <a:r>
              <a:rPr lang="hr-HR" dirty="0">
                <a:solidFill>
                  <a:srgbClr val="00904C"/>
                </a:solidFill>
              </a:rPr>
              <a:t>potiče se nabava električne energije proizvedene iz obnovljivih izvora i/ili u visokoučinkovitim </a:t>
            </a:r>
            <a:r>
              <a:rPr lang="hr-HR" dirty="0" err="1">
                <a:solidFill>
                  <a:srgbClr val="00904C"/>
                </a:solidFill>
              </a:rPr>
              <a:t>kogeneracijama</a:t>
            </a:r>
            <a:r>
              <a:rPr lang="hr-HR" dirty="0">
                <a:solidFill>
                  <a:srgbClr val="00904C"/>
                </a:solidFill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59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Smanjenje emisije ugljikova dioksida u </a:t>
            </a:r>
            <a:r>
              <a:rPr lang="hr-HR" dirty="0" err="1" smtClean="0"/>
              <a:t>ZeJN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757" y="3548994"/>
            <a:ext cx="9534426" cy="948103"/>
          </a:xfrm>
        </p:spPr>
        <p:txBody>
          <a:bodyPr/>
          <a:lstStyle/>
          <a:p>
            <a:r>
              <a:rPr lang="hr-HR" dirty="0" smtClean="0">
                <a:solidFill>
                  <a:srgbClr val="00904C"/>
                </a:solidFill>
              </a:rPr>
              <a:t>Metodologija za izračun uštede emisije ugljikova dioksida (CO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)</a:t>
            </a:r>
            <a:r>
              <a:rPr lang="hr-HR" dirty="0" smtClean="0"/>
              <a:t> uz primjenu mjerila </a:t>
            </a:r>
            <a:r>
              <a:rPr lang="hr-HR" dirty="0" err="1" smtClean="0"/>
              <a:t>ZeJN</a:t>
            </a:r>
            <a:r>
              <a:rPr lang="hr-HR" dirty="0" smtClean="0"/>
              <a:t> (izbjegnuta emisija CO</a:t>
            </a:r>
            <a:r>
              <a:rPr lang="hr-HR" baseline="-25000" dirty="0" smtClean="0"/>
              <a:t>2</a:t>
            </a:r>
            <a:r>
              <a:rPr lang="hr-HR" dirty="0" smtClean="0"/>
              <a:t>).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6757" y="2267627"/>
            <a:ext cx="9534426" cy="95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Primjenom mjerila </a:t>
            </a:r>
            <a:r>
              <a:rPr lang="hr-HR" dirty="0" err="1" smtClean="0"/>
              <a:t>ZeJN</a:t>
            </a:r>
            <a:r>
              <a:rPr lang="hr-HR" dirty="0" smtClean="0"/>
              <a:t> pridonosi se manjoj potrošnji fosilnih goriva pa time i manjoj emisiji stakleničkih plinova. 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6757" y="4784664"/>
            <a:ext cx="9534426" cy="146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dirty="0">
                <a:solidFill>
                  <a:srgbClr val="00904C"/>
                </a:solidFill>
              </a:rPr>
              <a:t>Model za izračun pozitivnog učinka nabave </a:t>
            </a:r>
            <a:endParaRPr lang="hr-HR" dirty="0" smtClean="0">
              <a:solidFill>
                <a:srgbClr val="00904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>
                <a:solidFill>
                  <a:srgbClr val="00904C"/>
                </a:solidFill>
              </a:rPr>
              <a:t>električne </a:t>
            </a:r>
            <a:r>
              <a:rPr lang="hr-HR" dirty="0">
                <a:solidFill>
                  <a:srgbClr val="00904C"/>
                </a:solidFill>
              </a:rPr>
              <a:t>energije uz primjenu mjerila </a:t>
            </a:r>
            <a:r>
              <a:rPr lang="hr-HR" dirty="0" err="1" smtClean="0">
                <a:solidFill>
                  <a:srgbClr val="00904C"/>
                </a:solidFill>
              </a:rPr>
              <a:t>ZeJN</a:t>
            </a:r>
            <a:endParaRPr lang="hr-HR" dirty="0" smtClean="0">
              <a:solidFill>
                <a:srgbClr val="00904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/>
              <a:t>1_ </a:t>
            </a:r>
            <a:r>
              <a:rPr lang="hr-HR" dirty="0"/>
              <a:t>Nabava </a:t>
            </a:r>
            <a:r>
              <a:rPr lang="hr-HR" dirty="0" smtClean="0"/>
              <a:t>el_</a:t>
            </a:r>
            <a:r>
              <a:rPr lang="hr-HR" dirty="0" err="1" smtClean="0"/>
              <a:t>en.xlsx</a:t>
            </a:r>
            <a:r>
              <a:rPr lang="hr-HR" dirty="0" smtClean="0"/>
              <a:t> (</a:t>
            </a:r>
            <a:r>
              <a:rPr lang="hr-HR" dirty="0" err="1" smtClean="0"/>
              <a:t>excel</a:t>
            </a:r>
            <a:r>
              <a:rPr lang="hr-HR" dirty="0" smtClean="0"/>
              <a:t> alat)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endParaRPr lang="hr-HR" dirty="0">
              <a:solidFill>
                <a:srgbClr val="00904C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902043" y="2634959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902043" y="4228806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0" y="0"/>
            <a:ext cx="12192000" cy="70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67272" r="79723" b="30733"/>
          <a:stretch/>
        </p:blipFill>
        <p:spPr bwMode="auto">
          <a:xfrm>
            <a:off x="6350829" y="5801540"/>
            <a:ext cx="3123233" cy="3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Model za izračun pozitivnog učinka nabave električne energije uz primjenu mjerila </a:t>
            </a:r>
            <a:r>
              <a:rPr lang="hr-HR" dirty="0" err="1" smtClean="0"/>
              <a:t>ZeJN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2230952"/>
            <a:ext cx="9780289" cy="3350858"/>
          </a:xfrm>
        </p:spPr>
        <p:txBody>
          <a:bodyPr/>
          <a:lstStyle/>
          <a:p>
            <a:r>
              <a:rPr lang="hr-HR" dirty="0" smtClean="0"/>
              <a:t>Dva pristupa izračuna uštede emisije CO</a:t>
            </a:r>
            <a:r>
              <a:rPr lang="hr-HR" baseline="-25000" dirty="0" smtClean="0"/>
              <a:t>2</a:t>
            </a:r>
            <a:r>
              <a:rPr lang="hr-HR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Jednostavniji pristup (Model JP) - </a:t>
            </a:r>
            <a:r>
              <a:rPr lang="hr-HR" dirty="0" smtClean="0">
                <a:solidFill>
                  <a:srgbClr val="00904C"/>
                </a:solidFill>
              </a:rPr>
              <a:t>list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 u </a:t>
            </a:r>
            <a:r>
              <a:rPr lang="hr-HR" dirty="0"/>
              <a:t>1_ Nabava </a:t>
            </a:r>
            <a:r>
              <a:rPr lang="hr-HR" dirty="0" smtClean="0"/>
              <a:t>el_</a:t>
            </a:r>
            <a:r>
              <a:rPr lang="hr-HR" dirty="0" err="1" smtClean="0"/>
              <a:t>en.xlsx</a:t>
            </a:r>
            <a:endParaRPr lang="hr-H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Detaljniji pristup </a:t>
            </a:r>
            <a:r>
              <a:rPr lang="hr-HR" dirty="0" smtClean="0"/>
              <a:t>(Model DP) - </a:t>
            </a:r>
            <a:r>
              <a:rPr lang="hr-HR" dirty="0" smtClean="0">
                <a:solidFill>
                  <a:srgbClr val="00904C"/>
                </a:solidFill>
              </a:rPr>
              <a:t>list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 </a:t>
            </a:r>
            <a:r>
              <a:rPr lang="hr-HR" dirty="0"/>
              <a:t>u 1_ Nabava el_</a:t>
            </a:r>
            <a:r>
              <a:rPr lang="hr-HR" dirty="0" err="1"/>
              <a:t>en.xlsx</a:t>
            </a:r>
            <a:r>
              <a:rPr lang="hr-HR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0"/>
          <a:stretch/>
        </p:blipFill>
        <p:spPr bwMode="auto">
          <a:xfrm>
            <a:off x="1655806" y="4018263"/>
            <a:ext cx="4415999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471351" y="6237363"/>
            <a:ext cx="3830050" cy="0"/>
          </a:xfrm>
          <a:prstGeom prst="straightConnector1">
            <a:avLst/>
          </a:prstGeom>
          <a:ln w="38100">
            <a:solidFill>
              <a:srgbClr val="BE20B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69308" y="6234563"/>
            <a:ext cx="902043" cy="413371"/>
          </a:xfrm>
          <a:prstGeom prst="rect">
            <a:avLst/>
          </a:prstGeom>
          <a:noFill/>
          <a:ln w="3175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289044" y="5730784"/>
            <a:ext cx="3312156" cy="503780"/>
          </a:xfrm>
          <a:prstGeom prst="rect">
            <a:avLst/>
          </a:prstGeom>
          <a:noFill/>
          <a:ln w="3175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Jednostavniji pristup (Model JP)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64367"/>
          </a:xfrm>
        </p:spPr>
        <p:txBody>
          <a:bodyPr/>
          <a:lstStyle/>
          <a:p>
            <a:r>
              <a:rPr lang="hr-HR" dirty="0"/>
              <a:t>Model JP predstavlja </a:t>
            </a:r>
            <a:r>
              <a:rPr lang="hr-HR" dirty="0" smtClean="0"/>
              <a:t>jednostavan </a:t>
            </a:r>
            <a:r>
              <a:rPr lang="hr-HR" dirty="0"/>
              <a:t>oblik izračuna uštede 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za </a:t>
            </a:r>
            <a:r>
              <a:rPr lang="hr-HR" dirty="0"/>
              <a:t>nabavu električne energije uz primjenu mjerila </a:t>
            </a:r>
            <a:r>
              <a:rPr lang="hr-HR" dirty="0" smtClean="0"/>
              <a:t>zelene javne nabave. Model JP koristi se kada je poznata </a:t>
            </a:r>
            <a:r>
              <a:rPr lang="hr-HR" dirty="0" smtClean="0">
                <a:solidFill>
                  <a:srgbClr val="00904C"/>
                </a:solidFill>
              </a:rPr>
              <a:t>vrijednost zelene javne nabave</a:t>
            </a:r>
            <a:r>
              <a:rPr lang="hr-HR" dirty="0" smtClean="0"/>
              <a:t> električne energije.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20381" r="11304" b="36141"/>
          <a:stretch/>
        </p:blipFill>
        <p:spPr bwMode="auto">
          <a:xfrm>
            <a:off x="265045" y="1961321"/>
            <a:ext cx="11664000" cy="4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Jednostavniji pristup (Model JP)</a:t>
            </a:r>
          </a:p>
        </p:txBody>
      </p:sp>
      <p:sp>
        <p:nvSpPr>
          <p:cNvPr id="6" name="Notched Right Arrow 5"/>
          <p:cNvSpPr/>
          <p:nvPr/>
        </p:nvSpPr>
        <p:spPr>
          <a:xfrm rot="5400000">
            <a:off x="10212417" y="1494751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7092" y="2759305"/>
            <a:ext cx="2318952" cy="65490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7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41945"/>
          </a:xfrm>
        </p:spPr>
        <p:txBody>
          <a:bodyPr>
            <a:normAutofit/>
          </a:bodyPr>
          <a:lstStyle/>
          <a:p>
            <a:r>
              <a:rPr lang="hr-HR" dirty="0" smtClean="0"/>
              <a:t>Primjer 1: </a:t>
            </a:r>
          </a:p>
          <a:p>
            <a:r>
              <a:rPr lang="hr-HR" dirty="0" smtClean="0"/>
              <a:t>Javni naručitelj sklopio je ugovor za opskrbu električnom energijom u vrijednosti od </a:t>
            </a:r>
            <a:r>
              <a:rPr lang="hr-HR" dirty="0" smtClean="0">
                <a:solidFill>
                  <a:srgbClr val="00904C"/>
                </a:solidFill>
              </a:rPr>
              <a:t>5.000.000,00 kn </a:t>
            </a:r>
            <a:r>
              <a:rPr lang="hr-HR" dirty="0" smtClean="0"/>
              <a:t>(bez PDV-a). 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U natječaju su korištena </a:t>
            </a:r>
            <a:r>
              <a:rPr lang="hr-HR" dirty="0" smtClean="0">
                <a:solidFill>
                  <a:srgbClr val="00904C"/>
                </a:solidFill>
              </a:rPr>
              <a:t>mjerila zelene javne nabave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4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1084</Words>
  <Application>Microsoft Office PowerPoint</Application>
  <PresentationFormat>Široki zaslon</PresentationFormat>
  <Paragraphs>71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Model za izračun pozitivnog učinka nabave električne energije uz primjenu mjerila zelene javne nabave</vt:lpstr>
      <vt:lpstr>Zelena javna nabava (ZeJN) </vt:lpstr>
      <vt:lpstr>Električna energija</vt:lpstr>
      <vt:lpstr>Smanjenje emisije ugljikova dioksida u ZeJN</vt:lpstr>
      <vt:lpstr>PowerPoint prezentacija</vt:lpstr>
      <vt:lpstr>Model za izračun pozitivnog učinka nabave električne energije uz primjenu mjerila ZeJN </vt:lpstr>
      <vt:lpstr>Jednostavniji pristup (Model JP)</vt:lpstr>
      <vt:lpstr>Jednostavniji pristup (Model JP)</vt:lpstr>
      <vt:lpstr>Model JP – primjena (Primjer 1)</vt:lpstr>
      <vt:lpstr>Model JP – primjena (Primjer 1)</vt:lpstr>
      <vt:lpstr>Model JP – primjena (Primjer 1)</vt:lpstr>
      <vt:lpstr>Model JP – primjena (Primjer 1)</vt:lpstr>
      <vt:lpstr>Model JP – primjena (Primjer 1)</vt:lpstr>
      <vt:lpstr>Model JP – primjena (Primjer 1)</vt:lpstr>
      <vt:lpstr>Model JP – primjena (Primjer 2)</vt:lpstr>
      <vt:lpstr>Model JP – primjena (Primjer 2)</vt:lpstr>
      <vt:lpstr>Model JP – primjena (Primjer 2)</vt:lpstr>
      <vt:lpstr>Model JP – primjena (Primjer 2)</vt:lpstr>
      <vt:lpstr>Model JP – primjena (Primjer 2)</vt:lpstr>
      <vt:lpstr>Model JP – primjena (Primjer 2)</vt:lpstr>
      <vt:lpstr>Detaljniji pristup (Model DP)</vt:lpstr>
      <vt:lpstr>Detaljniji pristup (Model DP)</vt:lpstr>
      <vt:lpstr>Model DP – primjena (Primjer 3)</vt:lpstr>
      <vt:lpstr>Model DP – primjena (Primjer 3)</vt:lpstr>
      <vt:lpstr>Model DP – primjena (Primjer 3)</vt:lpstr>
      <vt:lpstr>Model DP – primjena (Primjer 3)</vt:lpstr>
      <vt:lpstr>Model DP – primjena (Primjer 3)</vt:lpstr>
      <vt:lpstr>Model DP – primjena (Primjer 3)</vt:lpstr>
      <vt:lpstr>Model DP – primjena (Primjer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PCNikola</dc:creator>
  <cp:lastModifiedBy>Barbara Fofić</cp:lastModifiedBy>
  <cp:revision>111</cp:revision>
  <dcterms:created xsi:type="dcterms:W3CDTF">2016-04-04T06:55:36Z</dcterms:created>
  <dcterms:modified xsi:type="dcterms:W3CDTF">2020-03-17T09:07:28Z</dcterms:modified>
</cp:coreProperties>
</file>