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5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4"/>
  </p:notesMasterIdLst>
  <p:handoutMasterIdLst>
    <p:handoutMasterId r:id="rId75"/>
  </p:handoutMasterIdLst>
  <p:sldIdLst>
    <p:sldId id="256" r:id="rId2"/>
    <p:sldId id="267" r:id="rId3"/>
    <p:sldId id="259" r:id="rId4"/>
    <p:sldId id="370" r:id="rId5"/>
    <p:sldId id="371" r:id="rId6"/>
    <p:sldId id="268" r:id="rId7"/>
    <p:sldId id="373" r:id="rId8"/>
    <p:sldId id="378" r:id="rId9"/>
    <p:sldId id="408" r:id="rId10"/>
    <p:sldId id="274" r:id="rId11"/>
    <p:sldId id="261" r:id="rId12"/>
    <p:sldId id="265" r:id="rId13"/>
    <p:sldId id="377" r:id="rId14"/>
    <p:sldId id="336" r:id="rId15"/>
    <p:sldId id="382" r:id="rId16"/>
    <p:sldId id="673" r:id="rId17"/>
    <p:sldId id="335" r:id="rId18"/>
    <p:sldId id="271" r:id="rId19"/>
    <p:sldId id="381" r:id="rId20"/>
    <p:sldId id="338" r:id="rId21"/>
    <p:sldId id="418" r:id="rId22"/>
    <p:sldId id="355" r:id="rId23"/>
    <p:sldId id="392" r:id="rId24"/>
    <p:sldId id="365" r:id="rId25"/>
    <p:sldId id="420" r:id="rId26"/>
    <p:sldId id="345" r:id="rId27"/>
    <p:sldId id="421" r:id="rId28"/>
    <p:sldId id="419" r:id="rId29"/>
    <p:sldId id="422" r:id="rId30"/>
    <p:sldId id="655" r:id="rId31"/>
    <p:sldId id="657" r:id="rId32"/>
    <p:sldId id="656" r:id="rId33"/>
    <p:sldId id="664" r:id="rId34"/>
    <p:sldId id="665" r:id="rId35"/>
    <p:sldId id="666" r:id="rId36"/>
    <p:sldId id="389" r:id="rId37"/>
    <p:sldId id="667" r:id="rId38"/>
    <p:sldId id="388" r:id="rId39"/>
    <p:sldId id="651" r:id="rId40"/>
    <p:sldId id="610" r:id="rId41"/>
    <p:sldId id="507" r:id="rId42"/>
    <p:sldId id="669" r:id="rId43"/>
    <p:sldId id="423" r:id="rId44"/>
    <p:sldId id="652" r:id="rId45"/>
    <p:sldId id="653" r:id="rId46"/>
    <p:sldId id="654" r:id="rId47"/>
    <p:sldId id="563" r:id="rId48"/>
    <p:sldId id="403" r:id="rId49"/>
    <p:sldId id="415" r:id="rId50"/>
    <p:sldId id="643" r:id="rId51"/>
    <p:sldId id="644" r:id="rId52"/>
    <p:sldId id="394" r:id="rId53"/>
    <p:sldId id="670" r:id="rId54"/>
    <p:sldId id="671" r:id="rId55"/>
    <p:sldId id="658" r:id="rId56"/>
    <p:sldId id="659" r:id="rId57"/>
    <p:sldId id="660" r:id="rId58"/>
    <p:sldId id="661" r:id="rId59"/>
    <p:sldId id="662" r:id="rId60"/>
    <p:sldId id="663" r:id="rId61"/>
    <p:sldId id="672" r:id="rId62"/>
    <p:sldId id="674" r:id="rId63"/>
    <p:sldId id="675" r:id="rId64"/>
    <p:sldId id="279" r:id="rId65"/>
    <p:sldId id="280" r:id="rId66"/>
    <p:sldId id="393" r:id="rId67"/>
    <p:sldId id="395" r:id="rId68"/>
    <p:sldId id="396" r:id="rId69"/>
    <p:sldId id="397" r:id="rId70"/>
    <p:sldId id="294" r:id="rId71"/>
    <p:sldId id="368" r:id="rId72"/>
    <p:sldId id="304" r:id="rId73"/>
  </p:sldIdLst>
  <p:sldSz cx="12192000" cy="6858000"/>
  <p:notesSz cx="6669088" cy="97536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bara Fofić" initials="BF" lastIdx="8" clrIdx="0">
    <p:extLst>
      <p:ext uri="{19B8F6BF-5375-455C-9EA6-DF929625EA0E}">
        <p15:presenceInfo xmlns:p15="http://schemas.microsoft.com/office/powerpoint/2012/main" userId="S-1-5-21-3586427839-476638180-4141310359-1478" providerId="AD"/>
      </p:ext>
    </p:extLst>
  </p:cmAuthor>
  <p:cmAuthor id="2" name="User" initials="U" lastIdx="8" clrIdx="1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04C"/>
    <a:srgbClr val="DA1C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85349" autoAdjust="0"/>
  </p:normalViewPr>
  <p:slideViewPr>
    <p:cSldViewPr snapToGrid="0">
      <p:cViewPr varScale="1">
        <p:scale>
          <a:sx n="98" d="100"/>
          <a:sy n="98" d="100"/>
        </p:scale>
        <p:origin x="900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2" d="100"/>
          <a:sy n="102" d="100"/>
        </p:scale>
        <p:origin x="352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D78CF5-99D9-454D-8702-40AACD2BE3E5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86B3D30-50EE-4011-940F-F9677BC08E61}">
      <dgm:prSet/>
      <dgm:spPr/>
      <dgm:t>
        <a:bodyPr/>
        <a:lstStyle/>
        <a:p>
          <a:r>
            <a:rPr lang="hr-HR" noProof="0" dirty="0"/>
            <a:t>Studijama slučaja približiti uključivanje mjerila </a:t>
          </a:r>
          <a:r>
            <a:rPr lang="hr-HR" noProof="0" dirty="0" err="1"/>
            <a:t>ZeJN</a:t>
          </a:r>
          <a:r>
            <a:rPr lang="hr-HR" noProof="0" dirty="0"/>
            <a:t> u postupke nabave</a:t>
          </a:r>
        </a:p>
      </dgm:t>
    </dgm:pt>
    <dgm:pt modelId="{ADE1501A-6980-4C1F-AECF-CB951B4DC7FD}" type="parTrans" cxnId="{C7BA845E-F945-4088-9861-DBAA70419370}">
      <dgm:prSet/>
      <dgm:spPr/>
      <dgm:t>
        <a:bodyPr/>
        <a:lstStyle/>
        <a:p>
          <a:endParaRPr lang="en-US"/>
        </a:p>
      </dgm:t>
    </dgm:pt>
    <dgm:pt modelId="{ED4DE7B1-0AD4-4E8E-A969-53268F965948}" type="sibTrans" cxnId="{C7BA845E-F945-4088-9861-DBAA70419370}">
      <dgm:prSet phldrT="1" phldr="0"/>
      <dgm:spPr/>
      <dgm:t>
        <a:bodyPr/>
        <a:lstStyle/>
        <a:p>
          <a:endParaRPr lang="en-US"/>
        </a:p>
      </dgm:t>
    </dgm:pt>
    <dgm:pt modelId="{BCDFEE1A-F86C-45D9-8EED-E18BFCD57CAC}">
      <dgm:prSet/>
      <dgm:spPr/>
      <dgm:t>
        <a:bodyPr/>
        <a:lstStyle/>
        <a:p>
          <a:r>
            <a:rPr lang="hr-HR" noProof="0" dirty="0"/>
            <a:t>Potaknuti razvoj tržišta zelenih proizvoda u Republici Hrvatskoj</a:t>
          </a:r>
        </a:p>
      </dgm:t>
    </dgm:pt>
    <dgm:pt modelId="{D8220BAD-587E-4F2D-A4F6-06430A5E06F0}" type="parTrans" cxnId="{4587F088-0EA4-4464-8AF8-596F8923D3BA}">
      <dgm:prSet/>
      <dgm:spPr/>
      <dgm:t>
        <a:bodyPr/>
        <a:lstStyle/>
        <a:p>
          <a:endParaRPr lang="en-US"/>
        </a:p>
      </dgm:t>
    </dgm:pt>
    <dgm:pt modelId="{4416AE96-198A-4A00-8584-0CF509601F44}" type="sibTrans" cxnId="{4587F088-0EA4-4464-8AF8-596F8923D3BA}">
      <dgm:prSet phldrT="2" phldr="0"/>
      <dgm:spPr/>
      <dgm:t>
        <a:bodyPr/>
        <a:lstStyle/>
        <a:p>
          <a:endParaRPr lang="en-US"/>
        </a:p>
      </dgm:t>
    </dgm:pt>
    <dgm:pt modelId="{4EB36D56-3EF6-42A7-8927-A5D5456D4603}">
      <dgm:prSet/>
      <dgm:spPr/>
      <dgm:t>
        <a:bodyPr/>
        <a:lstStyle/>
        <a:p>
          <a:r>
            <a:rPr lang="hr-HR" noProof="0" dirty="0"/>
            <a:t>Doprinijeti smanjenju </a:t>
          </a:r>
          <a:r>
            <a:rPr lang="hr-HR" b="0" i="0" dirty="0"/>
            <a:t>ključnih pritisaka na okoliš (potrošnja resursa i energije, učinak na bioraznolikost, emisija onečišćujućih tvari, stakleničkih plinova i CO</a:t>
          </a:r>
          <a:r>
            <a:rPr lang="hr-HR" b="0" i="0" baseline="-25000" dirty="0"/>
            <a:t>2</a:t>
          </a:r>
          <a:r>
            <a:rPr lang="hr-HR" b="0" i="0" dirty="0"/>
            <a:t> te nastajanje otpada)</a:t>
          </a:r>
          <a:endParaRPr lang="hr-HR" noProof="0" dirty="0"/>
        </a:p>
      </dgm:t>
    </dgm:pt>
    <dgm:pt modelId="{536E20C6-01CB-49B5-9F0A-C75FFFD062E0}" type="parTrans" cxnId="{976FDC65-197B-4B48-99F7-B55517E59FA4}">
      <dgm:prSet/>
      <dgm:spPr/>
      <dgm:t>
        <a:bodyPr/>
        <a:lstStyle/>
        <a:p>
          <a:endParaRPr lang="en-US"/>
        </a:p>
      </dgm:t>
    </dgm:pt>
    <dgm:pt modelId="{5F6A5C47-1471-4687-B5A0-3CABD386F515}" type="sibTrans" cxnId="{976FDC65-197B-4B48-99F7-B55517E59FA4}">
      <dgm:prSet phldrT="3" phldr="0"/>
      <dgm:spPr/>
      <dgm:t>
        <a:bodyPr/>
        <a:lstStyle/>
        <a:p>
          <a:endParaRPr lang="en-US"/>
        </a:p>
      </dgm:t>
    </dgm:pt>
    <dgm:pt modelId="{442313AE-6F4A-463D-A65A-4565F995B05B}" type="pres">
      <dgm:prSet presAssocID="{61D78CF5-99D9-454D-8702-40AACD2BE3E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864264AE-FB53-4936-ADB4-A08F75932F1B}" type="pres">
      <dgm:prSet presAssocID="{986B3D30-50EE-4011-940F-F9677BC08E61}" presName="thickLine" presStyleLbl="alignNode1" presStyleIdx="0" presStyleCnt="3"/>
      <dgm:spPr/>
    </dgm:pt>
    <dgm:pt modelId="{9C637319-E44C-470A-A124-351B5147D955}" type="pres">
      <dgm:prSet presAssocID="{986B3D30-50EE-4011-940F-F9677BC08E61}" presName="horz1" presStyleCnt="0"/>
      <dgm:spPr/>
    </dgm:pt>
    <dgm:pt modelId="{01A689D7-327B-4E5B-9803-126A09592696}" type="pres">
      <dgm:prSet presAssocID="{986B3D30-50EE-4011-940F-F9677BC08E61}" presName="tx1" presStyleLbl="revTx" presStyleIdx="0" presStyleCnt="3"/>
      <dgm:spPr/>
      <dgm:t>
        <a:bodyPr/>
        <a:lstStyle/>
        <a:p>
          <a:endParaRPr lang="hr-HR"/>
        </a:p>
      </dgm:t>
    </dgm:pt>
    <dgm:pt modelId="{44A82347-39F4-45AA-8359-D6396183E01C}" type="pres">
      <dgm:prSet presAssocID="{986B3D30-50EE-4011-940F-F9677BC08E61}" presName="vert1" presStyleCnt="0"/>
      <dgm:spPr/>
    </dgm:pt>
    <dgm:pt modelId="{EA8AB6AE-32E9-4038-B796-E581DECC6718}" type="pres">
      <dgm:prSet presAssocID="{BCDFEE1A-F86C-45D9-8EED-E18BFCD57CAC}" presName="thickLine" presStyleLbl="alignNode1" presStyleIdx="1" presStyleCnt="3"/>
      <dgm:spPr/>
    </dgm:pt>
    <dgm:pt modelId="{CB203476-D7D1-40F8-92A9-AB20928D01EF}" type="pres">
      <dgm:prSet presAssocID="{BCDFEE1A-F86C-45D9-8EED-E18BFCD57CAC}" presName="horz1" presStyleCnt="0"/>
      <dgm:spPr/>
    </dgm:pt>
    <dgm:pt modelId="{7AD2BFBE-6243-42C7-A1AE-C81ABE438424}" type="pres">
      <dgm:prSet presAssocID="{BCDFEE1A-F86C-45D9-8EED-E18BFCD57CAC}" presName="tx1" presStyleLbl="revTx" presStyleIdx="1" presStyleCnt="3"/>
      <dgm:spPr/>
      <dgm:t>
        <a:bodyPr/>
        <a:lstStyle/>
        <a:p>
          <a:endParaRPr lang="hr-HR"/>
        </a:p>
      </dgm:t>
    </dgm:pt>
    <dgm:pt modelId="{779B3965-8A12-4FF2-B660-FD6A3A0BDBFF}" type="pres">
      <dgm:prSet presAssocID="{BCDFEE1A-F86C-45D9-8EED-E18BFCD57CAC}" presName="vert1" presStyleCnt="0"/>
      <dgm:spPr/>
    </dgm:pt>
    <dgm:pt modelId="{2D6C6F6E-5062-4453-91D3-39E13A11F163}" type="pres">
      <dgm:prSet presAssocID="{4EB36D56-3EF6-42A7-8927-A5D5456D4603}" presName="thickLine" presStyleLbl="alignNode1" presStyleIdx="2" presStyleCnt="3"/>
      <dgm:spPr/>
    </dgm:pt>
    <dgm:pt modelId="{9DCC0307-04AD-40CF-A106-B51C1F3555C5}" type="pres">
      <dgm:prSet presAssocID="{4EB36D56-3EF6-42A7-8927-A5D5456D4603}" presName="horz1" presStyleCnt="0"/>
      <dgm:spPr/>
    </dgm:pt>
    <dgm:pt modelId="{B85B18F6-404E-4994-9641-12E1B408B2A7}" type="pres">
      <dgm:prSet presAssocID="{4EB36D56-3EF6-42A7-8927-A5D5456D4603}" presName="tx1" presStyleLbl="revTx" presStyleIdx="2" presStyleCnt="3" custScaleY="133764"/>
      <dgm:spPr/>
      <dgm:t>
        <a:bodyPr/>
        <a:lstStyle/>
        <a:p>
          <a:endParaRPr lang="hr-HR"/>
        </a:p>
      </dgm:t>
    </dgm:pt>
    <dgm:pt modelId="{DE53987F-88E3-43C4-A0D9-E8B70C61A7CA}" type="pres">
      <dgm:prSet presAssocID="{4EB36D56-3EF6-42A7-8927-A5D5456D4603}" presName="vert1" presStyleCnt="0"/>
      <dgm:spPr/>
    </dgm:pt>
  </dgm:ptLst>
  <dgm:cxnLst>
    <dgm:cxn modelId="{C7BA845E-F945-4088-9861-DBAA70419370}" srcId="{61D78CF5-99D9-454D-8702-40AACD2BE3E5}" destId="{986B3D30-50EE-4011-940F-F9677BC08E61}" srcOrd="0" destOrd="0" parTransId="{ADE1501A-6980-4C1F-AECF-CB951B4DC7FD}" sibTransId="{ED4DE7B1-0AD4-4E8E-A969-53268F965948}"/>
    <dgm:cxn modelId="{4587F088-0EA4-4464-8AF8-596F8923D3BA}" srcId="{61D78CF5-99D9-454D-8702-40AACD2BE3E5}" destId="{BCDFEE1A-F86C-45D9-8EED-E18BFCD57CAC}" srcOrd="1" destOrd="0" parTransId="{D8220BAD-587E-4F2D-A4F6-06430A5E06F0}" sibTransId="{4416AE96-198A-4A00-8584-0CF509601F44}"/>
    <dgm:cxn modelId="{976FDC65-197B-4B48-99F7-B55517E59FA4}" srcId="{61D78CF5-99D9-454D-8702-40AACD2BE3E5}" destId="{4EB36D56-3EF6-42A7-8927-A5D5456D4603}" srcOrd="2" destOrd="0" parTransId="{536E20C6-01CB-49B5-9F0A-C75FFFD062E0}" sibTransId="{5F6A5C47-1471-4687-B5A0-3CABD386F515}"/>
    <dgm:cxn modelId="{2593B7C4-E1E5-423A-A28C-9B63A2F9AA07}" type="presOf" srcId="{986B3D30-50EE-4011-940F-F9677BC08E61}" destId="{01A689D7-327B-4E5B-9803-126A09592696}" srcOrd="0" destOrd="0" presId="urn:microsoft.com/office/officeart/2008/layout/LinedList"/>
    <dgm:cxn modelId="{39B1D188-A256-442A-8433-BBA0071E6913}" type="presOf" srcId="{BCDFEE1A-F86C-45D9-8EED-E18BFCD57CAC}" destId="{7AD2BFBE-6243-42C7-A1AE-C81ABE438424}" srcOrd="0" destOrd="0" presId="urn:microsoft.com/office/officeart/2008/layout/LinedList"/>
    <dgm:cxn modelId="{849214F0-F330-47C4-BE20-2D876443FE24}" type="presOf" srcId="{4EB36D56-3EF6-42A7-8927-A5D5456D4603}" destId="{B85B18F6-404E-4994-9641-12E1B408B2A7}" srcOrd="0" destOrd="0" presId="urn:microsoft.com/office/officeart/2008/layout/LinedList"/>
    <dgm:cxn modelId="{716E3130-C9F0-4206-B6C2-0EFF870B5708}" type="presOf" srcId="{61D78CF5-99D9-454D-8702-40AACD2BE3E5}" destId="{442313AE-6F4A-463D-A65A-4565F995B05B}" srcOrd="0" destOrd="0" presId="urn:microsoft.com/office/officeart/2008/layout/LinedList"/>
    <dgm:cxn modelId="{EFA9ADC7-CB06-43A2-AFE8-2324B86054A6}" type="presParOf" srcId="{442313AE-6F4A-463D-A65A-4565F995B05B}" destId="{864264AE-FB53-4936-ADB4-A08F75932F1B}" srcOrd="0" destOrd="0" presId="urn:microsoft.com/office/officeart/2008/layout/LinedList"/>
    <dgm:cxn modelId="{83957B77-0E69-4D44-BF68-D494C4354BA4}" type="presParOf" srcId="{442313AE-6F4A-463D-A65A-4565F995B05B}" destId="{9C637319-E44C-470A-A124-351B5147D955}" srcOrd="1" destOrd="0" presId="urn:microsoft.com/office/officeart/2008/layout/LinedList"/>
    <dgm:cxn modelId="{240D5C2D-73AD-4CE9-A211-5B84F3653F71}" type="presParOf" srcId="{9C637319-E44C-470A-A124-351B5147D955}" destId="{01A689D7-327B-4E5B-9803-126A09592696}" srcOrd="0" destOrd="0" presId="urn:microsoft.com/office/officeart/2008/layout/LinedList"/>
    <dgm:cxn modelId="{E200CEA3-017C-41DC-88D9-E4F4C28002E0}" type="presParOf" srcId="{9C637319-E44C-470A-A124-351B5147D955}" destId="{44A82347-39F4-45AA-8359-D6396183E01C}" srcOrd="1" destOrd="0" presId="urn:microsoft.com/office/officeart/2008/layout/LinedList"/>
    <dgm:cxn modelId="{A15F1A0B-50CB-4E31-9FBF-510141866988}" type="presParOf" srcId="{442313AE-6F4A-463D-A65A-4565F995B05B}" destId="{EA8AB6AE-32E9-4038-B796-E581DECC6718}" srcOrd="2" destOrd="0" presId="urn:microsoft.com/office/officeart/2008/layout/LinedList"/>
    <dgm:cxn modelId="{91B0ED9C-6262-493F-91AE-DC501EE82C57}" type="presParOf" srcId="{442313AE-6F4A-463D-A65A-4565F995B05B}" destId="{CB203476-D7D1-40F8-92A9-AB20928D01EF}" srcOrd="3" destOrd="0" presId="urn:microsoft.com/office/officeart/2008/layout/LinedList"/>
    <dgm:cxn modelId="{E8DA9D32-C83E-4CB7-9321-616E415067FA}" type="presParOf" srcId="{CB203476-D7D1-40F8-92A9-AB20928D01EF}" destId="{7AD2BFBE-6243-42C7-A1AE-C81ABE438424}" srcOrd="0" destOrd="0" presId="urn:microsoft.com/office/officeart/2008/layout/LinedList"/>
    <dgm:cxn modelId="{BC175056-28D4-49B0-BF88-48D224FA5348}" type="presParOf" srcId="{CB203476-D7D1-40F8-92A9-AB20928D01EF}" destId="{779B3965-8A12-4FF2-B660-FD6A3A0BDBFF}" srcOrd="1" destOrd="0" presId="urn:microsoft.com/office/officeart/2008/layout/LinedList"/>
    <dgm:cxn modelId="{E0505626-A602-48D8-B43D-42D6D25AFFDB}" type="presParOf" srcId="{442313AE-6F4A-463D-A65A-4565F995B05B}" destId="{2D6C6F6E-5062-4453-91D3-39E13A11F163}" srcOrd="4" destOrd="0" presId="urn:microsoft.com/office/officeart/2008/layout/LinedList"/>
    <dgm:cxn modelId="{DDE77E25-95BB-4DCD-8B89-39642FC8FD0A}" type="presParOf" srcId="{442313AE-6F4A-463D-A65A-4565F995B05B}" destId="{9DCC0307-04AD-40CF-A106-B51C1F3555C5}" srcOrd="5" destOrd="0" presId="urn:microsoft.com/office/officeart/2008/layout/LinedList"/>
    <dgm:cxn modelId="{9176DB3D-51BB-4CFB-9586-3371D919442E}" type="presParOf" srcId="{9DCC0307-04AD-40CF-A106-B51C1F3555C5}" destId="{B85B18F6-404E-4994-9641-12E1B408B2A7}" srcOrd="0" destOrd="0" presId="urn:microsoft.com/office/officeart/2008/layout/LinedList"/>
    <dgm:cxn modelId="{FF7B578A-2A42-4388-AC6C-30F8AC6E1BA9}" type="presParOf" srcId="{9DCC0307-04AD-40CF-A106-B51C1F3555C5}" destId="{DE53987F-88E3-43C4-A0D9-E8B70C61A7C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F5CA905-85A1-490E-B9C2-7BA8D442F0D0}" type="doc">
      <dgm:prSet loTypeId="urn:microsoft.com/office/officeart/2005/8/layout/hList1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hr-HR"/>
        </a:p>
      </dgm:t>
    </dgm:pt>
    <dgm:pt modelId="{C76BF59F-97E6-452D-93C4-1BC732D60E1E}">
      <dgm:prSet phldrT="[Text]"/>
      <dgm:spPr/>
      <dgm:t>
        <a:bodyPr/>
        <a:lstStyle/>
        <a:p>
          <a:r>
            <a:rPr lang="hr-HR" dirty="0">
              <a:solidFill>
                <a:schemeClr val="tx1"/>
              </a:solidFill>
            </a:rPr>
            <a:t>Oznake tipa I</a:t>
          </a:r>
        </a:p>
      </dgm:t>
    </dgm:pt>
    <dgm:pt modelId="{C39C1F52-F2F2-4A44-AE30-19429D92CCA2}" type="parTrans" cxnId="{1915A22D-9184-4101-B2B3-859E6C48EEC6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80966591-9664-4A04-9681-D9D25CE8AC74}" type="sibTrans" cxnId="{1915A22D-9184-4101-B2B3-859E6C48EEC6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7BF8C243-3EF6-4A56-AACF-5E8066002F69}">
      <dgm:prSet phldrT="[Text]"/>
      <dgm:spPr/>
      <dgm:t>
        <a:bodyPr/>
        <a:lstStyle/>
        <a:p>
          <a:r>
            <a:rPr lang="hr-HR" noProof="0" dirty="0">
              <a:solidFill>
                <a:schemeClr val="tx1"/>
              </a:solidFill>
            </a:rPr>
            <a:t>Proizvodi i usluge na temelju ispunjavanja skupa mjerila</a:t>
          </a:r>
        </a:p>
      </dgm:t>
    </dgm:pt>
    <dgm:pt modelId="{259BAB89-A8B7-4381-8CBC-BC71C3FAE3DA}" type="parTrans" cxnId="{75004A74-BC29-476F-B900-E90259FD7CFA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626E8AC9-08C8-4B3A-8A28-A885C9195C87}" type="sibTrans" cxnId="{75004A74-BC29-476F-B900-E90259FD7CFA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0185510A-E1BD-4802-9271-E0DA50A5841B}">
      <dgm:prSet phldrT="[Text]"/>
      <dgm:spPr/>
      <dgm:t>
        <a:bodyPr/>
        <a:lstStyle/>
        <a:p>
          <a:r>
            <a:rPr lang="hr-HR" dirty="0">
              <a:solidFill>
                <a:schemeClr val="tx1"/>
              </a:solidFill>
            </a:rPr>
            <a:t>Oznake tipa II</a:t>
          </a:r>
        </a:p>
      </dgm:t>
    </dgm:pt>
    <dgm:pt modelId="{DFBCB014-BAF3-4D2D-AB1D-0FE7888C0B4E}" type="parTrans" cxnId="{DFC3B0A3-BFCA-4E55-ADC1-52B036887454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46F28A88-9FA5-4814-B338-46B7BE13F72C}" type="sibTrans" cxnId="{DFC3B0A3-BFCA-4E55-ADC1-52B036887454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A256A5D9-A6CF-4501-9D8B-D3DF3354C8AA}">
      <dgm:prSet phldrT="[Text]"/>
      <dgm:spPr/>
      <dgm:t>
        <a:bodyPr/>
        <a:lstStyle/>
        <a:p>
          <a:r>
            <a:rPr lang="hr-HR" dirty="0">
              <a:solidFill>
                <a:schemeClr val="tx1"/>
              </a:solidFill>
            </a:rPr>
            <a:t>Informativne deklaracije koje daju sami proizvođači, tvrtke, uvoznici, distributeri</a:t>
          </a:r>
          <a:r>
            <a:rPr lang="en-US" dirty="0">
              <a:solidFill>
                <a:schemeClr val="tx1"/>
              </a:solidFill>
            </a:rPr>
            <a:t> -</a:t>
          </a:r>
          <a:r>
            <a:rPr lang="hr-HR" dirty="0">
              <a:solidFill>
                <a:schemeClr val="tx1"/>
              </a:solidFill>
            </a:rPr>
            <a:t> tzv. </a:t>
          </a:r>
          <a:r>
            <a:rPr lang="en-US" dirty="0">
              <a:solidFill>
                <a:schemeClr val="tx1"/>
              </a:solidFill>
            </a:rPr>
            <a:t>s</a:t>
          </a:r>
          <a:r>
            <a:rPr lang="hr-HR" dirty="0" err="1">
              <a:solidFill>
                <a:schemeClr val="tx1"/>
              </a:solidFill>
            </a:rPr>
            <a:t>amodeklaracije</a:t>
          </a:r>
          <a:endParaRPr lang="hr-HR" dirty="0">
            <a:solidFill>
              <a:schemeClr val="tx1"/>
            </a:solidFill>
          </a:endParaRPr>
        </a:p>
      </dgm:t>
    </dgm:pt>
    <dgm:pt modelId="{40F4D2F8-0C9A-4ABB-ADD2-F720934C5571}" type="parTrans" cxnId="{8CAB99B9-37A9-4AB6-BFE5-D2A935D3E5E1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11F113DC-3A3F-4DC8-8ABD-095838E4B695}" type="sibTrans" cxnId="{8CAB99B9-37A9-4AB6-BFE5-D2A935D3E5E1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F32D6C78-BEEF-410B-93AA-B207866E6C0A}">
      <dgm:prSet phldrT="[Text]"/>
      <dgm:spPr/>
      <dgm:t>
        <a:bodyPr/>
        <a:lstStyle/>
        <a:p>
          <a:r>
            <a:rPr lang="hr-HR" dirty="0">
              <a:solidFill>
                <a:schemeClr val="tx1"/>
              </a:solidFill>
            </a:rPr>
            <a:t>Oznake tipa III</a:t>
          </a:r>
        </a:p>
      </dgm:t>
    </dgm:pt>
    <dgm:pt modelId="{2B108A2B-336D-4048-8FE0-4D79676942DF}" type="parTrans" cxnId="{CAD3CC67-A920-43CF-B5B1-599434B26427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C94CA4E4-4297-48AA-88BD-07CE9A7D6ABB}" type="sibTrans" cxnId="{CAD3CC67-A920-43CF-B5B1-599434B26427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03C338D7-A8FC-4F0E-BD4A-A2FDBDB905B4}">
      <dgm:prSet phldrT="[Text]"/>
      <dgm:spPr/>
      <dgm:t>
        <a:bodyPr/>
        <a:lstStyle/>
        <a:p>
          <a:r>
            <a:rPr lang="hr-HR" dirty="0">
              <a:solidFill>
                <a:schemeClr val="tx1"/>
              </a:solidFill>
            </a:rPr>
            <a:t>Ne opisuju proizvod, već informiraju potrošača o utjecaju na okoliš</a:t>
          </a:r>
        </a:p>
      </dgm:t>
    </dgm:pt>
    <dgm:pt modelId="{E63EA275-B198-45CB-A34A-4F4022D0B259}" type="parTrans" cxnId="{00126B63-7CDA-4002-B944-C52E4682CEDC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508629E3-B27B-4555-B548-3570A2F589A2}" type="sibTrans" cxnId="{00126B63-7CDA-4002-B944-C52E4682CEDC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B76FE732-972A-4DC6-A0E0-FF135AC6C914}">
      <dgm:prSet phldrT="[Text]"/>
      <dgm:spPr/>
      <dgm:t>
        <a:bodyPr/>
        <a:lstStyle/>
        <a:p>
          <a:r>
            <a:rPr lang="hr-HR" noProof="0" dirty="0">
              <a:solidFill>
                <a:schemeClr val="tx1"/>
              </a:solidFill>
            </a:rPr>
            <a:t>Proizvod ekološki gledano prihvatljiviji od proizvoda iste kategorije koji nema takvu oznaku</a:t>
          </a:r>
        </a:p>
      </dgm:t>
    </dgm:pt>
    <dgm:pt modelId="{8BFF7247-57FF-4BA5-912E-831B3AC8E4FB}" type="parTrans" cxnId="{F8545534-83DE-45E2-9C3A-9224F5E9ED68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C5893555-3801-4D5E-8982-6FF9A3700AB9}" type="sibTrans" cxnId="{F8545534-83DE-45E2-9C3A-9224F5E9ED68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44728FA5-22A7-4826-A0FB-83E25021051C}">
      <dgm:prSet phldrT="[Text]"/>
      <dgm:spPr/>
      <dgm:t>
        <a:bodyPr/>
        <a:lstStyle/>
        <a:p>
          <a:r>
            <a:rPr lang="hr-HR" dirty="0">
              <a:solidFill>
                <a:schemeClr val="tx1"/>
              </a:solidFill>
            </a:rPr>
            <a:t>Proizvod se boduje prema učincima na okoliš koji su određeni korištenjem metode životnog utjecaja na okoliš</a:t>
          </a:r>
          <a:r>
            <a:rPr lang="en-US" dirty="0">
              <a:solidFill>
                <a:schemeClr val="tx1"/>
              </a:solidFill>
            </a:rPr>
            <a:t> (life-cycle analysis - LCA)</a:t>
          </a:r>
          <a:endParaRPr lang="hr-HR" dirty="0">
            <a:solidFill>
              <a:schemeClr val="tx1"/>
            </a:solidFill>
          </a:endParaRPr>
        </a:p>
      </dgm:t>
    </dgm:pt>
    <dgm:pt modelId="{8C8763E7-A133-4C6C-B72B-65E128234B1A}" type="parTrans" cxnId="{35BEDC8C-5AC2-43EF-A1F7-A7618F81BB60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6CA1ABC0-36DA-4537-8718-2A6B2D28C06B}" type="sibTrans" cxnId="{35BEDC8C-5AC2-43EF-A1F7-A7618F81BB60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D4783F39-EE8B-48EA-8A38-73AAF01725D0}">
      <dgm:prSet phldrT="[Text]"/>
      <dgm:spPr/>
      <dgm:t>
        <a:bodyPr/>
        <a:lstStyle/>
        <a:p>
          <a:r>
            <a:rPr lang="hr-HR" dirty="0">
              <a:solidFill>
                <a:schemeClr val="tx1"/>
              </a:solidFill>
            </a:rPr>
            <a:t>Ocjenu daje certificirano tijelo na temelju niza pokazatelja: potrošnja energije, emisije u zrak, emisije u vodu i dr.</a:t>
          </a:r>
        </a:p>
      </dgm:t>
    </dgm:pt>
    <dgm:pt modelId="{1221C23C-8E80-485B-BF47-59E229C97952}" type="parTrans" cxnId="{9E3FFC71-DCB5-4075-B4B5-86F2775F149D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6F67EA03-56C8-4C0D-ABC4-6B3F9ED5AE0B}" type="sibTrans" cxnId="{9E3FFC71-DCB5-4075-B4B5-86F2775F149D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0E45A07B-2632-4A95-83E7-782161F5108A}">
      <dgm:prSet phldrT="[Text]"/>
      <dgm:spPr/>
      <dgm:t>
        <a:bodyPr/>
        <a:lstStyle/>
        <a:p>
          <a:r>
            <a:rPr lang="hr-HR" noProof="0" dirty="0"/>
            <a:t>Mjerila se temelje na analizi utjecaja proizvoda na okoliš tijekom životnog vijeka te je u njihovu izradu </a:t>
          </a:r>
          <a:r>
            <a:rPr lang="hr-HR" noProof="0" dirty="0">
              <a:solidFill>
                <a:schemeClr val="tx1"/>
              </a:solidFill>
            </a:rPr>
            <a:t>uključena javnost i udruge. </a:t>
          </a:r>
        </a:p>
      </dgm:t>
    </dgm:pt>
    <dgm:pt modelId="{BBA2FFA2-C098-4BA5-95F3-1B547D61454F}" type="parTrans" cxnId="{8B439816-DDD9-416A-9F7C-C8DBEAFE09D4}">
      <dgm:prSet/>
      <dgm:spPr/>
      <dgm:t>
        <a:bodyPr/>
        <a:lstStyle/>
        <a:p>
          <a:endParaRPr lang="hr-HR"/>
        </a:p>
      </dgm:t>
    </dgm:pt>
    <dgm:pt modelId="{8BC30B55-9146-4A5B-AC9A-A4310262F812}" type="sibTrans" cxnId="{8B439816-DDD9-416A-9F7C-C8DBEAFE09D4}">
      <dgm:prSet/>
      <dgm:spPr/>
      <dgm:t>
        <a:bodyPr/>
        <a:lstStyle/>
        <a:p>
          <a:endParaRPr lang="hr-HR"/>
        </a:p>
      </dgm:t>
    </dgm:pt>
    <dgm:pt modelId="{69A9732E-1728-4D5B-B42D-D972B4AC18D5}">
      <dgm:prSet/>
      <dgm:spPr/>
      <dgm:t>
        <a:bodyPr/>
        <a:lstStyle/>
        <a:p>
          <a:r>
            <a:rPr lang="hr-HR" noProof="0" dirty="0">
              <a:solidFill>
                <a:schemeClr val="tx1"/>
              </a:solidFill>
            </a:rPr>
            <a:t>imaju i neovisan sustav verifikacije i validacije od treće strane. </a:t>
          </a:r>
        </a:p>
      </dgm:t>
    </dgm:pt>
    <dgm:pt modelId="{146091B4-C012-4020-9675-A0BB77AF9521}" type="parTrans" cxnId="{4EFE865B-D9D8-4923-BE50-5FBFCEFDCA28}">
      <dgm:prSet/>
      <dgm:spPr/>
      <dgm:t>
        <a:bodyPr/>
        <a:lstStyle/>
        <a:p>
          <a:endParaRPr lang="hr-HR"/>
        </a:p>
      </dgm:t>
    </dgm:pt>
    <dgm:pt modelId="{49733FE5-BF0B-41D7-938D-872533B4039A}" type="sibTrans" cxnId="{4EFE865B-D9D8-4923-BE50-5FBFCEFDCA28}">
      <dgm:prSet/>
      <dgm:spPr/>
      <dgm:t>
        <a:bodyPr/>
        <a:lstStyle/>
        <a:p>
          <a:endParaRPr lang="hr-HR"/>
        </a:p>
      </dgm:t>
    </dgm:pt>
    <dgm:pt modelId="{C1BFADE8-EFCD-43C3-B115-9EE6186E9E17}">
      <dgm:prSet/>
      <dgm:spPr/>
      <dgm:t>
        <a:bodyPr/>
        <a:lstStyle/>
        <a:p>
          <a:r>
            <a:rPr lang="hr-HR" noProof="0" dirty="0">
              <a:solidFill>
                <a:schemeClr val="tx1"/>
              </a:solidFill>
            </a:rPr>
            <a:t>Transparentnost i vjerodostojnost – Tip I najcjenjeniji (uključene u Svjetsku mrežu eko-oznaka - Global </a:t>
          </a:r>
          <a:r>
            <a:rPr lang="hr-HR" noProof="0" dirty="0" err="1"/>
            <a:t>Ecolebelling</a:t>
          </a:r>
          <a:r>
            <a:rPr lang="hr-HR" noProof="0" dirty="0"/>
            <a:t> Network, GEN).</a:t>
          </a:r>
        </a:p>
      </dgm:t>
    </dgm:pt>
    <dgm:pt modelId="{42CED7BF-8F63-4647-B9B2-0D428AE863E9}" type="parTrans" cxnId="{70F47725-8D2B-4B25-870E-D4FEBDCDF727}">
      <dgm:prSet/>
      <dgm:spPr/>
      <dgm:t>
        <a:bodyPr/>
        <a:lstStyle/>
        <a:p>
          <a:endParaRPr lang="hr-HR"/>
        </a:p>
      </dgm:t>
    </dgm:pt>
    <dgm:pt modelId="{5B0BD013-0FC6-48D6-80DF-2261B2150F5F}" type="sibTrans" cxnId="{70F47725-8D2B-4B25-870E-D4FEBDCDF727}">
      <dgm:prSet/>
      <dgm:spPr/>
      <dgm:t>
        <a:bodyPr/>
        <a:lstStyle/>
        <a:p>
          <a:endParaRPr lang="hr-HR"/>
        </a:p>
      </dgm:t>
    </dgm:pt>
    <dgm:pt modelId="{5724BE9D-661C-447D-A6D9-4421B386036A}">
      <dgm:prSet/>
      <dgm:spPr/>
      <dgm:t>
        <a:bodyPr/>
        <a:lstStyle/>
        <a:p>
          <a:r>
            <a:rPr lang="hr-HR" dirty="0"/>
            <a:t>Informacije nisu nužno neovisno verificirane, a u postupak izrade mjerila nije uključena javnost </a:t>
          </a:r>
          <a:r>
            <a:rPr lang="en-US" dirty="0" err="1"/>
            <a:t>ili</a:t>
          </a:r>
          <a:r>
            <a:rPr lang="en-US" dirty="0"/>
            <a:t> </a:t>
          </a:r>
          <a:r>
            <a:rPr lang="en-US" dirty="0" err="1"/>
            <a:t>strukovne</a:t>
          </a:r>
          <a:r>
            <a:rPr lang="hr-HR" dirty="0"/>
            <a:t> udruge.</a:t>
          </a:r>
        </a:p>
      </dgm:t>
    </dgm:pt>
    <dgm:pt modelId="{9F17E97B-FF1B-43E8-8F82-F53119D61A97}" type="parTrans" cxnId="{EEC863E9-F3DB-4BD4-850B-03E1C472BC02}">
      <dgm:prSet/>
      <dgm:spPr/>
      <dgm:t>
        <a:bodyPr/>
        <a:lstStyle/>
        <a:p>
          <a:endParaRPr lang="hr-HR"/>
        </a:p>
      </dgm:t>
    </dgm:pt>
    <dgm:pt modelId="{39A3B426-5D70-42D1-A995-3321448EB5AE}" type="sibTrans" cxnId="{EEC863E9-F3DB-4BD4-850B-03E1C472BC02}">
      <dgm:prSet/>
      <dgm:spPr/>
      <dgm:t>
        <a:bodyPr/>
        <a:lstStyle/>
        <a:p>
          <a:endParaRPr lang="hr-HR"/>
        </a:p>
      </dgm:t>
    </dgm:pt>
    <dgm:pt modelId="{6B7B260F-AD2A-415B-847A-13C181EF0CDE}">
      <dgm:prSet phldrT="[Text]"/>
      <dgm:spPr/>
      <dgm:t>
        <a:bodyPr/>
        <a:lstStyle/>
        <a:p>
          <a:r>
            <a:rPr lang="hr-HR" dirty="0"/>
            <a:t>Oznaka daje kupcu priliku da usporedi rezultate za različite proizvode i kupi onaj najbolji. </a:t>
          </a:r>
          <a:endParaRPr lang="hr-HR" dirty="0">
            <a:solidFill>
              <a:schemeClr val="tx1"/>
            </a:solidFill>
          </a:endParaRPr>
        </a:p>
      </dgm:t>
    </dgm:pt>
    <dgm:pt modelId="{2E4E1AF7-38D9-4CDB-98AE-F6F9623981BD}" type="parTrans" cxnId="{0C0B95F7-4467-4877-92B0-C7D6ECB9AD12}">
      <dgm:prSet/>
      <dgm:spPr/>
      <dgm:t>
        <a:bodyPr/>
        <a:lstStyle/>
        <a:p>
          <a:endParaRPr lang="en-GB"/>
        </a:p>
      </dgm:t>
    </dgm:pt>
    <dgm:pt modelId="{D54AB6FD-94BA-46F5-90B3-C194E8060B77}" type="sibTrans" cxnId="{0C0B95F7-4467-4877-92B0-C7D6ECB9AD12}">
      <dgm:prSet/>
      <dgm:spPr/>
      <dgm:t>
        <a:bodyPr/>
        <a:lstStyle/>
        <a:p>
          <a:endParaRPr lang="en-GB"/>
        </a:p>
      </dgm:t>
    </dgm:pt>
    <dgm:pt modelId="{EF9DE66A-26B8-4A2E-BA62-DACA695DB7B1}">
      <dgm:prSet/>
      <dgm:spPr/>
      <dgm:t>
        <a:bodyPr/>
        <a:lstStyle/>
        <a:p>
          <a:r>
            <a:rPr lang="hr-HR" dirty="0"/>
            <a:t>najbolji rezultat ne jamči zadovoljenje zelenih mjerila</a:t>
          </a:r>
        </a:p>
      </dgm:t>
    </dgm:pt>
    <dgm:pt modelId="{3DA8F604-FAF5-4945-833A-D396C42EAA04}" type="parTrans" cxnId="{F94A21BC-C7AD-4F69-B300-6D7EA3E49158}">
      <dgm:prSet/>
      <dgm:spPr/>
      <dgm:t>
        <a:bodyPr/>
        <a:lstStyle/>
        <a:p>
          <a:endParaRPr lang="hr-HR"/>
        </a:p>
      </dgm:t>
    </dgm:pt>
    <dgm:pt modelId="{7F2BD52C-2581-499D-85D6-B3FA4A4E840E}" type="sibTrans" cxnId="{F94A21BC-C7AD-4F69-B300-6D7EA3E49158}">
      <dgm:prSet/>
      <dgm:spPr/>
      <dgm:t>
        <a:bodyPr/>
        <a:lstStyle/>
        <a:p>
          <a:endParaRPr lang="hr-HR"/>
        </a:p>
      </dgm:t>
    </dgm:pt>
    <dgm:pt modelId="{C1796D7D-50D0-4C44-ACEB-A91DCBC13262}" type="pres">
      <dgm:prSet presAssocID="{EF5CA905-85A1-490E-B9C2-7BA8D442F0D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6AB8C759-CA80-4468-A19B-3FDBE9AF214B}" type="pres">
      <dgm:prSet presAssocID="{C76BF59F-97E6-452D-93C4-1BC732D60E1E}" presName="composite" presStyleCnt="0"/>
      <dgm:spPr/>
    </dgm:pt>
    <dgm:pt modelId="{CEC2F9EB-2EE2-4B6F-9AF7-1A84BB4FABBE}" type="pres">
      <dgm:prSet presAssocID="{C76BF59F-97E6-452D-93C4-1BC732D60E1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773255D-07E2-47AF-807F-3F81070568FD}" type="pres">
      <dgm:prSet presAssocID="{C76BF59F-97E6-452D-93C4-1BC732D60E1E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9DB9BEE-DF7F-49CF-8086-6DD74B09397F}" type="pres">
      <dgm:prSet presAssocID="{80966591-9664-4A04-9681-D9D25CE8AC74}" presName="space" presStyleCnt="0"/>
      <dgm:spPr/>
    </dgm:pt>
    <dgm:pt modelId="{474854F2-8F4C-4038-9E8B-B49A349C8AD0}" type="pres">
      <dgm:prSet presAssocID="{0185510A-E1BD-4802-9271-E0DA50A5841B}" presName="composite" presStyleCnt="0"/>
      <dgm:spPr/>
    </dgm:pt>
    <dgm:pt modelId="{09998C0C-4DDE-4739-9BA2-551BBD2A8AC7}" type="pres">
      <dgm:prSet presAssocID="{0185510A-E1BD-4802-9271-E0DA50A5841B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9E815C7-844D-4876-B991-3C69671B2BF4}" type="pres">
      <dgm:prSet presAssocID="{0185510A-E1BD-4802-9271-E0DA50A5841B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61D06CB-AC88-4482-AF75-D7F02CF50C58}" type="pres">
      <dgm:prSet presAssocID="{46F28A88-9FA5-4814-B338-46B7BE13F72C}" presName="space" presStyleCnt="0"/>
      <dgm:spPr/>
    </dgm:pt>
    <dgm:pt modelId="{F041653D-0B77-4683-B7A0-EC444CE0E4CF}" type="pres">
      <dgm:prSet presAssocID="{F32D6C78-BEEF-410B-93AA-B207866E6C0A}" presName="composite" presStyleCnt="0"/>
      <dgm:spPr/>
    </dgm:pt>
    <dgm:pt modelId="{96DCD5AF-8420-4686-BEFF-98C08DD4FE26}" type="pres">
      <dgm:prSet presAssocID="{F32D6C78-BEEF-410B-93AA-B207866E6C0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14DF2B7-A9D6-44D9-BF79-91A722B47721}" type="pres">
      <dgm:prSet presAssocID="{F32D6C78-BEEF-410B-93AA-B207866E6C0A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00126B63-7CDA-4002-B944-C52E4682CEDC}" srcId="{F32D6C78-BEEF-410B-93AA-B207866E6C0A}" destId="{03C338D7-A8FC-4F0E-BD4A-A2FDBDB905B4}" srcOrd="0" destOrd="0" parTransId="{E63EA275-B198-45CB-A34A-4F4022D0B259}" sibTransId="{508629E3-B27B-4555-B548-3570A2F589A2}"/>
    <dgm:cxn modelId="{4EFE865B-D9D8-4923-BE50-5FBFCEFDCA28}" srcId="{C76BF59F-97E6-452D-93C4-1BC732D60E1E}" destId="{69A9732E-1728-4D5B-B42D-D972B4AC18D5}" srcOrd="3" destOrd="0" parTransId="{146091B4-C012-4020-9675-A0BB77AF9521}" sibTransId="{49733FE5-BF0B-41D7-938D-872533B4039A}"/>
    <dgm:cxn modelId="{8CAB99B9-37A9-4AB6-BFE5-D2A935D3E5E1}" srcId="{0185510A-E1BD-4802-9271-E0DA50A5841B}" destId="{A256A5D9-A6CF-4501-9D8B-D3DF3354C8AA}" srcOrd="0" destOrd="0" parTransId="{40F4D2F8-0C9A-4ABB-ADD2-F720934C5571}" sibTransId="{11F113DC-3A3F-4DC8-8ABD-095838E4B695}"/>
    <dgm:cxn modelId="{342C2944-E522-4A0D-B9CF-ADFD3CB50329}" type="presOf" srcId="{D4783F39-EE8B-48EA-8A38-73AAF01725D0}" destId="{714DF2B7-A9D6-44D9-BF79-91A722B47721}" srcOrd="0" destOrd="2" presId="urn:microsoft.com/office/officeart/2005/8/layout/hList1"/>
    <dgm:cxn modelId="{2D2F1D69-9827-4B24-85D3-B16182EF688C}" type="presOf" srcId="{0E45A07B-2632-4A95-83E7-782161F5108A}" destId="{E773255D-07E2-47AF-807F-3F81070568FD}" srcOrd="0" destOrd="2" presId="urn:microsoft.com/office/officeart/2005/8/layout/hList1"/>
    <dgm:cxn modelId="{EEC863E9-F3DB-4BD4-850B-03E1C472BC02}" srcId="{0185510A-E1BD-4802-9271-E0DA50A5841B}" destId="{5724BE9D-661C-447D-A6D9-4421B386036A}" srcOrd="1" destOrd="0" parTransId="{9F17E97B-FF1B-43E8-8F82-F53119D61A97}" sibTransId="{39A3B426-5D70-42D1-A995-3321448EB5AE}"/>
    <dgm:cxn modelId="{C7268AAF-769C-4CDD-96FD-B69B5D33D9C3}" type="presOf" srcId="{EF5CA905-85A1-490E-B9C2-7BA8D442F0D0}" destId="{C1796D7D-50D0-4C44-ACEB-A91DCBC13262}" srcOrd="0" destOrd="0" presId="urn:microsoft.com/office/officeart/2005/8/layout/hList1"/>
    <dgm:cxn modelId="{70F47725-8D2B-4B25-870E-D4FEBDCDF727}" srcId="{C76BF59F-97E6-452D-93C4-1BC732D60E1E}" destId="{C1BFADE8-EFCD-43C3-B115-9EE6186E9E17}" srcOrd="4" destOrd="0" parTransId="{42CED7BF-8F63-4647-B9B2-0D428AE863E9}" sibTransId="{5B0BD013-0FC6-48D6-80DF-2261B2150F5F}"/>
    <dgm:cxn modelId="{E425476B-CD83-4C5E-AD66-6F586E114A14}" type="presOf" srcId="{6B7B260F-AD2A-415B-847A-13C181EF0CDE}" destId="{714DF2B7-A9D6-44D9-BF79-91A722B47721}" srcOrd="0" destOrd="3" presId="urn:microsoft.com/office/officeart/2005/8/layout/hList1"/>
    <dgm:cxn modelId="{C0379FE0-FAEF-43DA-B3A9-1F71FC83A3A7}" type="presOf" srcId="{B76FE732-972A-4DC6-A0E0-FF135AC6C914}" destId="{E773255D-07E2-47AF-807F-3F81070568FD}" srcOrd="0" destOrd="1" presId="urn:microsoft.com/office/officeart/2005/8/layout/hList1"/>
    <dgm:cxn modelId="{DFC3B0A3-BFCA-4E55-ADC1-52B036887454}" srcId="{EF5CA905-85A1-490E-B9C2-7BA8D442F0D0}" destId="{0185510A-E1BD-4802-9271-E0DA50A5841B}" srcOrd="1" destOrd="0" parTransId="{DFBCB014-BAF3-4D2D-AB1D-0FE7888C0B4E}" sibTransId="{46F28A88-9FA5-4814-B338-46B7BE13F72C}"/>
    <dgm:cxn modelId="{B4697FFE-D583-4E55-9C15-B536C1BB2777}" type="presOf" srcId="{5724BE9D-661C-447D-A6D9-4421B386036A}" destId="{B9E815C7-844D-4876-B991-3C69671B2BF4}" srcOrd="0" destOrd="1" presId="urn:microsoft.com/office/officeart/2005/8/layout/hList1"/>
    <dgm:cxn modelId="{66A7E00A-8B82-4C98-B2A4-A11041288392}" type="presOf" srcId="{C1BFADE8-EFCD-43C3-B115-9EE6186E9E17}" destId="{E773255D-07E2-47AF-807F-3F81070568FD}" srcOrd="0" destOrd="4" presId="urn:microsoft.com/office/officeart/2005/8/layout/hList1"/>
    <dgm:cxn modelId="{9E3FFC71-DCB5-4075-B4B5-86F2775F149D}" srcId="{F32D6C78-BEEF-410B-93AA-B207866E6C0A}" destId="{D4783F39-EE8B-48EA-8A38-73AAF01725D0}" srcOrd="2" destOrd="0" parTransId="{1221C23C-8E80-485B-BF47-59E229C97952}" sibTransId="{6F67EA03-56C8-4C0D-ABC4-6B3F9ED5AE0B}"/>
    <dgm:cxn modelId="{F94A21BC-C7AD-4F69-B300-6D7EA3E49158}" srcId="{F32D6C78-BEEF-410B-93AA-B207866E6C0A}" destId="{EF9DE66A-26B8-4A2E-BA62-DACA695DB7B1}" srcOrd="4" destOrd="0" parTransId="{3DA8F604-FAF5-4945-833A-D396C42EAA04}" sibTransId="{7F2BD52C-2581-499D-85D6-B3FA4A4E840E}"/>
    <dgm:cxn modelId="{F8920B6C-0845-4354-80B1-D65A72745BAF}" type="presOf" srcId="{7BF8C243-3EF6-4A56-AACF-5E8066002F69}" destId="{E773255D-07E2-47AF-807F-3F81070568FD}" srcOrd="0" destOrd="0" presId="urn:microsoft.com/office/officeart/2005/8/layout/hList1"/>
    <dgm:cxn modelId="{5249C2A9-24A5-4270-8F71-ED5F648B8614}" type="presOf" srcId="{44728FA5-22A7-4826-A0FB-83E25021051C}" destId="{714DF2B7-A9D6-44D9-BF79-91A722B47721}" srcOrd="0" destOrd="1" presId="urn:microsoft.com/office/officeart/2005/8/layout/hList1"/>
    <dgm:cxn modelId="{75004A74-BC29-476F-B900-E90259FD7CFA}" srcId="{C76BF59F-97E6-452D-93C4-1BC732D60E1E}" destId="{7BF8C243-3EF6-4A56-AACF-5E8066002F69}" srcOrd="0" destOrd="0" parTransId="{259BAB89-A8B7-4381-8CBC-BC71C3FAE3DA}" sibTransId="{626E8AC9-08C8-4B3A-8A28-A885C9195C87}"/>
    <dgm:cxn modelId="{3C04ED66-58FC-4F39-94B5-D902C93CC43F}" type="presOf" srcId="{69A9732E-1728-4D5B-B42D-D972B4AC18D5}" destId="{E773255D-07E2-47AF-807F-3F81070568FD}" srcOrd="0" destOrd="3" presId="urn:microsoft.com/office/officeart/2005/8/layout/hList1"/>
    <dgm:cxn modelId="{AF030EC1-66DC-49A8-975D-E81EA8D89D9C}" type="presOf" srcId="{F32D6C78-BEEF-410B-93AA-B207866E6C0A}" destId="{96DCD5AF-8420-4686-BEFF-98C08DD4FE26}" srcOrd="0" destOrd="0" presId="urn:microsoft.com/office/officeart/2005/8/layout/hList1"/>
    <dgm:cxn modelId="{44EFB15F-BFA7-4987-BD5C-57932DC86BCD}" type="presOf" srcId="{A256A5D9-A6CF-4501-9D8B-D3DF3354C8AA}" destId="{B9E815C7-844D-4876-B991-3C69671B2BF4}" srcOrd="0" destOrd="0" presId="urn:microsoft.com/office/officeart/2005/8/layout/hList1"/>
    <dgm:cxn modelId="{025DAF3E-3FCF-4D03-8161-408BF1EC42E0}" type="presOf" srcId="{03C338D7-A8FC-4F0E-BD4A-A2FDBDB905B4}" destId="{714DF2B7-A9D6-44D9-BF79-91A722B47721}" srcOrd="0" destOrd="0" presId="urn:microsoft.com/office/officeart/2005/8/layout/hList1"/>
    <dgm:cxn modelId="{0C0B95F7-4467-4877-92B0-C7D6ECB9AD12}" srcId="{F32D6C78-BEEF-410B-93AA-B207866E6C0A}" destId="{6B7B260F-AD2A-415B-847A-13C181EF0CDE}" srcOrd="3" destOrd="0" parTransId="{2E4E1AF7-38D9-4CDB-98AE-F6F9623981BD}" sibTransId="{D54AB6FD-94BA-46F5-90B3-C194E8060B77}"/>
    <dgm:cxn modelId="{B09591E4-BBF8-4058-B646-BF6101C8A783}" type="presOf" srcId="{C76BF59F-97E6-452D-93C4-1BC732D60E1E}" destId="{CEC2F9EB-2EE2-4B6F-9AF7-1A84BB4FABBE}" srcOrd="0" destOrd="0" presId="urn:microsoft.com/office/officeart/2005/8/layout/hList1"/>
    <dgm:cxn modelId="{8B439816-DDD9-416A-9F7C-C8DBEAFE09D4}" srcId="{C76BF59F-97E6-452D-93C4-1BC732D60E1E}" destId="{0E45A07B-2632-4A95-83E7-782161F5108A}" srcOrd="2" destOrd="0" parTransId="{BBA2FFA2-C098-4BA5-95F3-1B547D61454F}" sibTransId="{8BC30B55-9146-4A5B-AC9A-A4310262F812}"/>
    <dgm:cxn modelId="{1915A22D-9184-4101-B2B3-859E6C48EEC6}" srcId="{EF5CA905-85A1-490E-B9C2-7BA8D442F0D0}" destId="{C76BF59F-97E6-452D-93C4-1BC732D60E1E}" srcOrd="0" destOrd="0" parTransId="{C39C1F52-F2F2-4A44-AE30-19429D92CCA2}" sibTransId="{80966591-9664-4A04-9681-D9D25CE8AC74}"/>
    <dgm:cxn modelId="{D6918438-E1F6-4485-BC3F-147FCCBAEDF7}" type="presOf" srcId="{0185510A-E1BD-4802-9271-E0DA50A5841B}" destId="{09998C0C-4DDE-4739-9BA2-551BBD2A8AC7}" srcOrd="0" destOrd="0" presId="urn:microsoft.com/office/officeart/2005/8/layout/hList1"/>
    <dgm:cxn modelId="{35BEDC8C-5AC2-43EF-A1F7-A7618F81BB60}" srcId="{F32D6C78-BEEF-410B-93AA-B207866E6C0A}" destId="{44728FA5-22A7-4826-A0FB-83E25021051C}" srcOrd="1" destOrd="0" parTransId="{8C8763E7-A133-4C6C-B72B-65E128234B1A}" sibTransId="{6CA1ABC0-36DA-4537-8718-2A6B2D28C06B}"/>
    <dgm:cxn modelId="{F8545534-83DE-45E2-9C3A-9224F5E9ED68}" srcId="{C76BF59F-97E6-452D-93C4-1BC732D60E1E}" destId="{B76FE732-972A-4DC6-A0E0-FF135AC6C914}" srcOrd="1" destOrd="0" parTransId="{8BFF7247-57FF-4BA5-912E-831B3AC8E4FB}" sibTransId="{C5893555-3801-4D5E-8982-6FF9A3700AB9}"/>
    <dgm:cxn modelId="{50D3B59B-E589-47A8-8E5A-9D7C0892657B}" type="presOf" srcId="{EF9DE66A-26B8-4A2E-BA62-DACA695DB7B1}" destId="{714DF2B7-A9D6-44D9-BF79-91A722B47721}" srcOrd="0" destOrd="4" presId="urn:microsoft.com/office/officeart/2005/8/layout/hList1"/>
    <dgm:cxn modelId="{CAD3CC67-A920-43CF-B5B1-599434B26427}" srcId="{EF5CA905-85A1-490E-B9C2-7BA8D442F0D0}" destId="{F32D6C78-BEEF-410B-93AA-B207866E6C0A}" srcOrd="2" destOrd="0" parTransId="{2B108A2B-336D-4048-8FE0-4D79676942DF}" sibTransId="{C94CA4E4-4297-48AA-88BD-07CE9A7D6ABB}"/>
    <dgm:cxn modelId="{F5C8DD3C-736C-43D2-B7C1-859C1AD181F0}" type="presParOf" srcId="{C1796D7D-50D0-4C44-ACEB-A91DCBC13262}" destId="{6AB8C759-CA80-4468-A19B-3FDBE9AF214B}" srcOrd="0" destOrd="0" presId="urn:microsoft.com/office/officeart/2005/8/layout/hList1"/>
    <dgm:cxn modelId="{93067DCB-B209-47B4-9280-71FFA1B34C70}" type="presParOf" srcId="{6AB8C759-CA80-4468-A19B-3FDBE9AF214B}" destId="{CEC2F9EB-2EE2-4B6F-9AF7-1A84BB4FABBE}" srcOrd="0" destOrd="0" presId="urn:microsoft.com/office/officeart/2005/8/layout/hList1"/>
    <dgm:cxn modelId="{35EA8C74-497A-43A0-BD2E-4A3F938ED768}" type="presParOf" srcId="{6AB8C759-CA80-4468-A19B-3FDBE9AF214B}" destId="{E773255D-07E2-47AF-807F-3F81070568FD}" srcOrd="1" destOrd="0" presId="urn:microsoft.com/office/officeart/2005/8/layout/hList1"/>
    <dgm:cxn modelId="{6E8B052E-D36E-4B27-BB2A-D43140004DD4}" type="presParOf" srcId="{C1796D7D-50D0-4C44-ACEB-A91DCBC13262}" destId="{79DB9BEE-DF7F-49CF-8086-6DD74B09397F}" srcOrd="1" destOrd="0" presId="urn:microsoft.com/office/officeart/2005/8/layout/hList1"/>
    <dgm:cxn modelId="{3CFADE02-E6CE-4875-B3A2-72B3C74DF3BF}" type="presParOf" srcId="{C1796D7D-50D0-4C44-ACEB-A91DCBC13262}" destId="{474854F2-8F4C-4038-9E8B-B49A349C8AD0}" srcOrd="2" destOrd="0" presId="urn:microsoft.com/office/officeart/2005/8/layout/hList1"/>
    <dgm:cxn modelId="{FC267C6A-B67F-42F4-A3BF-C60420BBEF40}" type="presParOf" srcId="{474854F2-8F4C-4038-9E8B-B49A349C8AD0}" destId="{09998C0C-4DDE-4739-9BA2-551BBD2A8AC7}" srcOrd="0" destOrd="0" presId="urn:microsoft.com/office/officeart/2005/8/layout/hList1"/>
    <dgm:cxn modelId="{87459E61-A058-413E-BE48-8DCB28740D8D}" type="presParOf" srcId="{474854F2-8F4C-4038-9E8B-B49A349C8AD0}" destId="{B9E815C7-844D-4876-B991-3C69671B2BF4}" srcOrd="1" destOrd="0" presId="urn:microsoft.com/office/officeart/2005/8/layout/hList1"/>
    <dgm:cxn modelId="{5C7879A7-AB9F-4F61-9EED-E31D2ED28ECE}" type="presParOf" srcId="{C1796D7D-50D0-4C44-ACEB-A91DCBC13262}" destId="{461D06CB-AC88-4482-AF75-D7F02CF50C58}" srcOrd="3" destOrd="0" presId="urn:microsoft.com/office/officeart/2005/8/layout/hList1"/>
    <dgm:cxn modelId="{46A514E7-49CF-4FE0-A62A-01481A105E8C}" type="presParOf" srcId="{C1796D7D-50D0-4C44-ACEB-A91DCBC13262}" destId="{F041653D-0B77-4683-B7A0-EC444CE0E4CF}" srcOrd="4" destOrd="0" presId="urn:microsoft.com/office/officeart/2005/8/layout/hList1"/>
    <dgm:cxn modelId="{3BBFF2DF-0E11-464B-8D29-7598004F55BF}" type="presParOf" srcId="{F041653D-0B77-4683-B7A0-EC444CE0E4CF}" destId="{96DCD5AF-8420-4686-BEFF-98C08DD4FE26}" srcOrd="0" destOrd="0" presId="urn:microsoft.com/office/officeart/2005/8/layout/hList1"/>
    <dgm:cxn modelId="{51EAA18E-D3DD-4D1A-8AC9-C560F25275A8}" type="presParOf" srcId="{F041653D-0B77-4683-B7A0-EC444CE0E4CF}" destId="{714DF2B7-A9D6-44D9-BF79-91A722B4772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C495C33-BE19-4160-AC2A-D067C3CFCDAD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hr-HR"/>
        </a:p>
      </dgm:t>
    </dgm:pt>
    <dgm:pt modelId="{C9CD7EE2-93E3-4B77-AFE4-B352E2B3EBDA}">
      <dgm:prSet phldrT="[Text]"/>
      <dgm:spPr/>
      <dgm:t>
        <a:bodyPr/>
        <a:lstStyle/>
        <a:p>
          <a:r>
            <a:rPr lang="hr-HR" dirty="0" err="1">
              <a:latin typeface="华文黑体"/>
            </a:rPr>
            <a:t>ZeJN</a:t>
          </a:r>
          <a:endParaRPr lang="hr-HR" dirty="0">
            <a:latin typeface="华文黑体"/>
          </a:endParaRPr>
        </a:p>
      </dgm:t>
    </dgm:pt>
    <dgm:pt modelId="{3674C37A-26B8-4DA6-B00A-5A693CAF5B79}" type="parTrans" cxnId="{D87C4433-545E-478D-85ED-43BCD8367804}">
      <dgm:prSet/>
      <dgm:spPr/>
      <dgm:t>
        <a:bodyPr/>
        <a:lstStyle/>
        <a:p>
          <a:endParaRPr lang="hr-HR">
            <a:solidFill>
              <a:schemeClr val="tx1"/>
            </a:solidFill>
            <a:latin typeface="华文黑体"/>
          </a:endParaRPr>
        </a:p>
      </dgm:t>
    </dgm:pt>
    <dgm:pt modelId="{0C080194-BE54-4425-B0F9-A0BAB2FF2EDA}" type="sibTrans" cxnId="{D87C4433-545E-478D-85ED-43BCD8367804}">
      <dgm:prSet/>
      <dgm:spPr/>
      <dgm:t>
        <a:bodyPr/>
        <a:lstStyle/>
        <a:p>
          <a:endParaRPr lang="hr-HR">
            <a:solidFill>
              <a:schemeClr val="tx1"/>
            </a:solidFill>
            <a:latin typeface="华文黑体"/>
          </a:endParaRPr>
        </a:p>
      </dgm:t>
    </dgm:pt>
    <dgm:pt modelId="{800AA2FA-37D8-45C4-B683-EBC9D1B4B2D6}">
      <dgm:prSet phldrT="[Text]"/>
      <dgm:spPr/>
      <dgm:t>
        <a:bodyPr/>
        <a:lstStyle/>
        <a:p>
          <a:r>
            <a:rPr lang="hr-HR">
              <a:latin typeface="华文黑体"/>
            </a:rPr>
            <a:t>Cijena</a:t>
          </a:r>
          <a:endParaRPr lang="hr-HR" dirty="0">
            <a:latin typeface="华文黑体"/>
          </a:endParaRPr>
        </a:p>
      </dgm:t>
    </dgm:pt>
    <dgm:pt modelId="{8826A25D-3A4E-4470-A97D-43906FEE4631}" type="parTrans" cxnId="{E1C50A90-A06B-4C4C-8CCC-B2C57C230412}">
      <dgm:prSet/>
      <dgm:spPr/>
      <dgm:t>
        <a:bodyPr/>
        <a:lstStyle/>
        <a:p>
          <a:endParaRPr lang="hr-HR">
            <a:solidFill>
              <a:schemeClr val="tx1"/>
            </a:solidFill>
            <a:latin typeface="华文黑体"/>
          </a:endParaRPr>
        </a:p>
      </dgm:t>
    </dgm:pt>
    <dgm:pt modelId="{2401D062-8574-4316-A3D9-0541C419A03C}" type="sibTrans" cxnId="{E1C50A90-A06B-4C4C-8CCC-B2C57C230412}">
      <dgm:prSet/>
      <dgm:spPr/>
      <dgm:t>
        <a:bodyPr/>
        <a:lstStyle/>
        <a:p>
          <a:endParaRPr lang="hr-HR">
            <a:solidFill>
              <a:schemeClr val="tx1"/>
            </a:solidFill>
            <a:latin typeface="华文黑体"/>
          </a:endParaRPr>
        </a:p>
      </dgm:t>
    </dgm:pt>
    <dgm:pt modelId="{161E2B1E-A3EF-42D5-8190-770114423DEC}">
      <dgm:prSet phldrT="[Text]"/>
      <dgm:spPr/>
      <dgm:t>
        <a:bodyPr/>
        <a:lstStyle/>
        <a:p>
          <a:r>
            <a:rPr lang="hr-HR">
              <a:latin typeface="华文黑体"/>
            </a:rPr>
            <a:t>Funkcionalne karakteristike</a:t>
          </a:r>
          <a:endParaRPr lang="hr-HR" dirty="0">
            <a:latin typeface="华文黑体"/>
          </a:endParaRPr>
        </a:p>
      </dgm:t>
    </dgm:pt>
    <dgm:pt modelId="{C1378209-4AE7-4CC3-87AE-92F95B3C7B7C}" type="parTrans" cxnId="{DC84A7F2-23CA-41CB-844D-3B7F3C24D366}">
      <dgm:prSet/>
      <dgm:spPr/>
      <dgm:t>
        <a:bodyPr/>
        <a:lstStyle/>
        <a:p>
          <a:endParaRPr lang="hr-HR">
            <a:solidFill>
              <a:schemeClr val="tx1"/>
            </a:solidFill>
            <a:latin typeface="华文黑体"/>
          </a:endParaRPr>
        </a:p>
      </dgm:t>
    </dgm:pt>
    <dgm:pt modelId="{9E112FDC-9572-4F5A-9198-9AC3E2B4F6C1}" type="sibTrans" cxnId="{DC84A7F2-23CA-41CB-844D-3B7F3C24D366}">
      <dgm:prSet/>
      <dgm:spPr/>
      <dgm:t>
        <a:bodyPr/>
        <a:lstStyle/>
        <a:p>
          <a:endParaRPr lang="hr-HR">
            <a:solidFill>
              <a:schemeClr val="tx1"/>
            </a:solidFill>
            <a:latin typeface="华文黑体"/>
          </a:endParaRPr>
        </a:p>
      </dgm:t>
    </dgm:pt>
    <dgm:pt modelId="{C6D5CF25-C2D8-487E-93D9-264AB964DD38}">
      <dgm:prSet phldrT="[Text]"/>
      <dgm:spPr/>
      <dgm:t>
        <a:bodyPr/>
        <a:lstStyle/>
        <a:p>
          <a:r>
            <a:rPr lang="hr-HR">
              <a:latin typeface="华文黑体"/>
            </a:rPr>
            <a:t>Elementi ugovora</a:t>
          </a:r>
          <a:endParaRPr lang="hr-HR" dirty="0">
            <a:latin typeface="华文黑体"/>
          </a:endParaRPr>
        </a:p>
      </dgm:t>
    </dgm:pt>
    <dgm:pt modelId="{5FC7F84A-F24B-489B-9981-B8DC4EC801CB}" type="parTrans" cxnId="{6B3DC777-AB42-47F3-89FF-8252D2EDB60D}">
      <dgm:prSet/>
      <dgm:spPr/>
      <dgm:t>
        <a:bodyPr/>
        <a:lstStyle/>
        <a:p>
          <a:endParaRPr lang="hr-HR">
            <a:solidFill>
              <a:schemeClr val="tx1"/>
            </a:solidFill>
            <a:latin typeface="华文黑体"/>
          </a:endParaRPr>
        </a:p>
      </dgm:t>
    </dgm:pt>
    <dgm:pt modelId="{D875C961-41D2-48D9-8C2C-3C8810DD2149}" type="sibTrans" cxnId="{6B3DC777-AB42-47F3-89FF-8252D2EDB60D}">
      <dgm:prSet/>
      <dgm:spPr/>
      <dgm:t>
        <a:bodyPr/>
        <a:lstStyle/>
        <a:p>
          <a:endParaRPr lang="hr-HR">
            <a:solidFill>
              <a:schemeClr val="tx1"/>
            </a:solidFill>
            <a:latin typeface="华文黑体"/>
          </a:endParaRPr>
        </a:p>
      </dgm:t>
    </dgm:pt>
    <dgm:pt modelId="{EF47DF5B-21FB-4714-8F18-A333A972E6AB}">
      <dgm:prSet phldrT="[Text]"/>
      <dgm:spPr/>
      <dgm:t>
        <a:bodyPr/>
        <a:lstStyle/>
        <a:p>
          <a:r>
            <a:rPr lang="hr-HR">
              <a:latin typeface="华文黑体"/>
            </a:rPr>
            <a:t>Uvjeti isporuke</a:t>
          </a:r>
          <a:endParaRPr lang="hr-HR" dirty="0">
            <a:latin typeface="华文黑体"/>
          </a:endParaRPr>
        </a:p>
      </dgm:t>
    </dgm:pt>
    <dgm:pt modelId="{EDDED296-32E8-4AE9-862B-0475244E6D82}" type="parTrans" cxnId="{E36D9D00-0D91-46FA-BCB5-9B8C8C1E8721}">
      <dgm:prSet/>
      <dgm:spPr/>
      <dgm:t>
        <a:bodyPr/>
        <a:lstStyle/>
        <a:p>
          <a:endParaRPr lang="hr-HR">
            <a:solidFill>
              <a:schemeClr val="tx1"/>
            </a:solidFill>
            <a:latin typeface="华文黑体"/>
          </a:endParaRPr>
        </a:p>
      </dgm:t>
    </dgm:pt>
    <dgm:pt modelId="{7F6923CE-A9DE-4E93-826D-F0E800E2EB5F}" type="sibTrans" cxnId="{E36D9D00-0D91-46FA-BCB5-9B8C8C1E8721}">
      <dgm:prSet/>
      <dgm:spPr/>
      <dgm:t>
        <a:bodyPr/>
        <a:lstStyle/>
        <a:p>
          <a:endParaRPr lang="hr-HR">
            <a:solidFill>
              <a:schemeClr val="tx1"/>
            </a:solidFill>
            <a:latin typeface="华文黑体"/>
          </a:endParaRPr>
        </a:p>
      </dgm:t>
    </dgm:pt>
    <dgm:pt modelId="{52056DC2-7D4B-4DA4-818A-3EB3026CABD3}">
      <dgm:prSet phldrT="[Text]"/>
      <dgm:spPr/>
      <dgm:t>
        <a:bodyPr/>
        <a:lstStyle/>
        <a:p>
          <a:r>
            <a:rPr lang="hr-HR" dirty="0">
              <a:latin typeface="华文黑体"/>
            </a:rPr>
            <a:t>Zelena mjerila</a:t>
          </a:r>
        </a:p>
      </dgm:t>
    </dgm:pt>
    <dgm:pt modelId="{38C02A32-3052-4E58-863D-B88DD924B278}" type="parTrans" cxnId="{8EC58E57-EDC0-4978-BC17-48717032F2B6}">
      <dgm:prSet/>
      <dgm:spPr/>
      <dgm:t>
        <a:bodyPr/>
        <a:lstStyle/>
        <a:p>
          <a:endParaRPr lang="hr-HR">
            <a:solidFill>
              <a:schemeClr val="tx1"/>
            </a:solidFill>
            <a:latin typeface="华文黑体"/>
          </a:endParaRPr>
        </a:p>
      </dgm:t>
    </dgm:pt>
    <dgm:pt modelId="{744C1009-0822-482B-A446-02409F2019FA}" type="sibTrans" cxnId="{8EC58E57-EDC0-4978-BC17-48717032F2B6}">
      <dgm:prSet/>
      <dgm:spPr/>
      <dgm:t>
        <a:bodyPr/>
        <a:lstStyle/>
        <a:p>
          <a:endParaRPr lang="hr-HR">
            <a:solidFill>
              <a:schemeClr val="tx1"/>
            </a:solidFill>
            <a:latin typeface="华文黑体"/>
          </a:endParaRPr>
        </a:p>
      </dgm:t>
    </dgm:pt>
    <dgm:pt modelId="{14A92E07-3A8D-4ADE-A684-842A2BBF54C1}">
      <dgm:prSet phldrT="[Text]"/>
      <dgm:spPr/>
      <dgm:t>
        <a:bodyPr/>
        <a:lstStyle/>
        <a:p>
          <a:r>
            <a:rPr lang="hr-HR">
              <a:latin typeface="华文黑体"/>
            </a:rPr>
            <a:t>Društveni aspekti</a:t>
          </a:r>
          <a:endParaRPr lang="hr-HR" dirty="0">
            <a:latin typeface="华文黑体"/>
          </a:endParaRPr>
        </a:p>
      </dgm:t>
    </dgm:pt>
    <dgm:pt modelId="{E581CF49-3E8A-49F9-B1A8-253076A3E9DB}" type="parTrans" cxnId="{56B789DA-B153-4AB4-8E85-AB63BA10C0D2}">
      <dgm:prSet/>
      <dgm:spPr/>
      <dgm:t>
        <a:bodyPr/>
        <a:lstStyle/>
        <a:p>
          <a:endParaRPr lang="hr-HR">
            <a:solidFill>
              <a:schemeClr val="tx1"/>
            </a:solidFill>
            <a:latin typeface="华文黑体"/>
          </a:endParaRPr>
        </a:p>
      </dgm:t>
    </dgm:pt>
    <dgm:pt modelId="{A44BC97D-957A-4783-88F9-7F9B1783EF67}" type="sibTrans" cxnId="{56B789DA-B153-4AB4-8E85-AB63BA10C0D2}">
      <dgm:prSet/>
      <dgm:spPr/>
      <dgm:t>
        <a:bodyPr/>
        <a:lstStyle/>
        <a:p>
          <a:endParaRPr lang="hr-HR">
            <a:solidFill>
              <a:schemeClr val="tx1"/>
            </a:solidFill>
            <a:latin typeface="华文黑体"/>
          </a:endParaRPr>
        </a:p>
      </dgm:t>
    </dgm:pt>
    <dgm:pt modelId="{343E98A8-8723-488F-82CD-E828AD1EC0DD}">
      <dgm:prSet phldrT="[Text]"/>
      <dgm:spPr/>
      <dgm:t>
        <a:bodyPr/>
        <a:lstStyle/>
        <a:p>
          <a:r>
            <a:rPr lang="hr-HR">
              <a:latin typeface="华文黑体"/>
            </a:rPr>
            <a:t>Etički aspekti</a:t>
          </a:r>
          <a:endParaRPr lang="hr-HR" dirty="0">
            <a:latin typeface="华文黑体"/>
          </a:endParaRPr>
        </a:p>
      </dgm:t>
    </dgm:pt>
    <dgm:pt modelId="{9EF35333-6F0B-4059-87F2-F45E9ECE6D78}" type="parTrans" cxnId="{D297D674-AF42-4287-9E91-61648AB47861}">
      <dgm:prSet/>
      <dgm:spPr/>
      <dgm:t>
        <a:bodyPr/>
        <a:lstStyle/>
        <a:p>
          <a:endParaRPr lang="hr-HR">
            <a:solidFill>
              <a:schemeClr val="tx1"/>
            </a:solidFill>
            <a:latin typeface="华文黑体"/>
          </a:endParaRPr>
        </a:p>
      </dgm:t>
    </dgm:pt>
    <dgm:pt modelId="{BB548A68-DF5C-45A0-A449-2AFB6581E313}" type="sibTrans" cxnId="{D297D674-AF42-4287-9E91-61648AB47861}">
      <dgm:prSet/>
      <dgm:spPr/>
      <dgm:t>
        <a:bodyPr/>
        <a:lstStyle/>
        <a:p>
          <a:endParaRPr lang="hr-HR">
            <a:solidFill>
              <a:schemeClr val="tx1"/>
            </a:solidFill>
            <a:latin typeface="华文黑体"/>
          </a:endParaRPr>
        </a:p>
      </dgm:t>
    </dgm:pt>
    <dgm:pt modelId="{D2273F62-0018-4561-83A5-C80C92129903}" type="pres">
      <dgm:prSet presAssocID="{7C495C33-BE19-4160-AC2A-D067C3CFCDA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0BC6930C-F437-4B17-B2EB-1AE1E6957B49}" type="pres">
      <dgm:prSet presAssocID="{C9CD7EE2-93E3-4B77-AFE4-B352E2B3EBDA}" presName="centerShape" presStyleLbl="node0" presStyleIdx="0" presStyleCnt="1"/>
      <dgm:spPr/>
      <dgm:t>
        <a:bodyPr/>
        <a:lstStyle/>
        <a:p>
          <a:endParaRPr lang="hr-HR"/>
        </a:p>
      </dgm:t>
    </dgm:pt>
    <dgm:pt modelId="{1CC24F23-4B8B-4DA7-91F3-0C3978623256}" type="pres">
      <dgm:prSet presAssocID="{8826A25D-3A4E-4470-A97D-43906FEE4631}" presName="parTrans" presStyleLbl="bgSibTrans2D1" presStyleIdx="0" presStyleCnt="7"/>
      <dgm:spPr/>
      <dgm:t>
        <a:bodyPr/>
        <a:lstStyle/>
        <a:p>
          <a:endParaRPr lang="hr-HR"/>
        </a:p>
      </dgm:t>
    </dgm:pt>
    <dgm:pt modelId="{17B66E58-B956-40CC-BF3F-0F46C006B698}" type="pres">
      <dgm:prSet presAssocID="{800AA2FA-37D8-45C4-B683-EBC9D1B4B2D6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7D4C7D8-CCC9-4A57-9E49-27FC141A6FBA}" type="pres">
      <dgm:prSet presAssocID="{C1378209-4AE7-4CC3-87AE-92F95B3C7B7C}" presName="parTrans" presStyleLbl="bgSibTrans2D1" presStyleIdx="1" presStyleCnt="7"/>
      <dgm:spPr/>
      <dgm:t>
        <a:bodyPr/>
        <a:lstStyle/>
        <a:p>
          <a:endParaRPr lang="hr-HR"/>
        </a:p>
      </dgm:t>
    </dgm:pt>
    <dgm:pt modelId="{5C76625D-4C07-415F-A36E-1C8121FE777D}" type="pres">
      <dgm:prSet presAssocID="{161E2B1E-A3EF-42D5-8190-770114423DEC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4AB63A3-2492-440F-9DA4-F41D71F36F72}" type="pres">
      <dgm:prSet presAssocID="{5FC7F84A-F24B-489B-9981-B8DC4EC801CB}" presName="parTrans" presStyleLbl="bgSibTrans2D1" presStyleIdx="2" presStyleCnt="7"/>
      <dgm:spPr/>
      <dgm:t>
        <a:bodyPr/>
        <a:lstStyle/>
        <a:p>
          <a:endParaRPr lang="hr-HR"/>
        </a:p>
      </dgm:t>
    </dgm:pt>
    <dgm:pt modelId="{7E164735-6303-46A0-92F2-D785D619BC5B}" type="pres">
      <dgm:prSet presAssocID="{C6D5CF25-C2D8-487E-93D9-264AB964DD38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55DBC82-1F18-46A6-AC3B-2C5F1F0E381E}" type="pres">
      <dgm:prSet presAssocID="{EDDED296-32E8-4AE9-862B-0475244E6D82}" presName="parTrans" presStyleLbl="bgSibTrans2D1" presStyleIdx="3" presStyleCnt="7"/>
      <dgm:spPr/>
      <dgm:t>
        <a:bodyPr/>
        <a:lstStyle/>
        <a:p>
          <a:endParaRPr lang="hr-HR"/>
        </a:p>
      </dgm:t>
    </dgm:pt>
    <dgm:pt modelId="{A2F043CD-5086-43EF-898F-2D2409CED219}" type="pres">
      <dgm:prSet presAssocID="{EF47DF5B-21FB-4714-8F18-A333A972E6AB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ACCA136-5144-4A03-B7B2-9B94ABDAA10A}" type="pres">
      <dgm:prSet presAssocID="{38C02A32-3052-4E58-863D-B88DD924B278}" presName="parTrans" presStyleLbl="bgSibTrans2D1" presStyleIdx="4" presStyleCnt="7"/>
      <dgm:spPr/>
      <dgm:t>
        <a:bodyPr/>
        <a:lstStyle/>
        <a:p>
          <a:endParaRPr lang="hr-HR"/>
        </a:p>
      </dgm:t>
    </dgm:pt>
    <dgm:pt modelId="{4956DE87-08BC-43B1-9427-6B4D18B8BC7F}" type="pres">
      <dgm:prSet presAssocID="{52056DC2-7D4B-4DA4-818A-3EB3026CABD3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9C004BD-5519-4DEC-A54C-B5A941E848BE}" type="pres">
      <dgm:prSet presAssocID="{E581CF49-3E8A-49F9-B1A8-253076A3E9DB}" presName="parTrans" presStyleLbl="bgSibTrans2D1" presStyleIdx="5" presStyleCnt="7"/>
      <dgm:spPr/>
      <dgm:t>
        <a:bodyPr/>
        <a:lstStyle/>
        <a:p>
          <a:endParaRPr lang="hr-HR"/>
        </a:p>
      </dgm:t>
    </dgm:pt>
    <dgm:pt modelId="{9237EB47-5F4C-4F6A-B092-2995CE5167C7}" type="pres">
      <dgm:prSet presAssocID="{14A92E07-3A8D-4ADE-A684-842A2BBF54C1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EB9580E-E2FD-4BA6-9051-EC21EFFD35E2}" type="pres">
      <dgm:prSet presAssocID="{9EF35333-6F0B-4059-87F2-F45E9ECE6D78}" presName="parTrans" presStyleLbl="bgSibTrans2D1" presStyleIdx="6" presStyleCnt="7"/>
      <dgm:spPr/>
      <dgm:t>
        <a:bodyPr/>
        <a:lstStyle/>
        <a:p>
          <a:endParaRPr lang="hr-HR"/>
        </a:p>
      </dgm:t>
    </dgm:pt>
    <dgm:pt modelId="{0BA95AE2-425B-4196-B378-1C3A1825A166}" type="pres">
      <dgm:prSet presAssocID="{343E98A8-8723-488F-82CD-E828AD1EC0DD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DCBFE737-D505-4E2A-B2AF-274C691D3C5E}" type="presOf" srcId="{9EF35333-6F0B-4059-87F2-F45E9ECE6D78}" destId="{3EB9580E-E2FD-4BA6-9051-EC21EFFD35E2}" srcOrd="0" destOrd="0" presId="urn:microsoft.com/office/officeart/2005/8/layout/radial4"/>
    <dgm:cxn modelId="{A10EE218-DBDD-426E-AF8C-0AA84E7EB5DE}" type="presOf" srcId="{7C495C33-BE19-4160-AC2A-D067C3CFCDAD}" destId="{D2273F62-0018-4561-83A5-C80C92129903}" srcOrd="0" destOrd="0" presId="urn:microsoft.com/office/officeart/2005/8/layout/radial4"/>
    <dgm:cxn modelId="{6B3DC777-AB42-47F3-89FF-8252D2EDB60D}" srcId="{C9CD7EE2-93E3-4B77-AFE4-B352E2B3EBDA}" destId="{C6D5CF25-C2D8-487E-93D9-264AB964DD38}" srcOrd="2" destOrd="0" parTransId="{5FC7F84A-F24B-489B-9981-B8DC4EC801CB}" sibTransId="{D875C961-41D2-48D9-8C2C-3C8810DD2149}"/>
    <dgm:cxn modelId="{D377D264-7A17-4CEC-BF33-52ED5ADAD2E6}" type="presOf" srcId="{C1378209-4AE7-4CC3-87AE-92F95B3C7B7C}" destId="{37D4C7D8-CCC9-4A57-9E49-27FC141A6FBA}" srcOrd="0" destOrd="0" presId="urn:microsoft.com/office/officeart/2005/8/layout/radial4"/>
    <dgm:cxn modelId="{97DF34C6-D202-4FFA-A2A6-3A20B704C2EE}" type="presOf" srcId="{C9CD7EE2-93E3-4B77-AFE4-B352E2B3EBDA}" destId="{0BC6930C-F437-4B17-B2EB-1AE1E6957B49}" srcOrd="0" destOrd="0" presId="urn:microsoft.com/office/officeart/2005/8/layout/radial4"/>
    <dgm:cxn modelId="{8EC58E57-EDC0-4978-BC17-48717032F2B6}" srcId="{C9CD7EE2-93E3-4B77-AFE4-B352E2B3EBDA}" destId="{52056DC2-7D4B-4DA4-818A-3EB3026CABD3}" srcOrd="4" destOrd="0" parTransId="{38C02A32-3052-4E58-863D-B88DD924B278}" sibTransId="{744C1009-0822-482B-A446-02409F2019FA}"/>
    <dgm:cxn modelId="{D87C4433-545E-478D-85ED-43BCD8367804}" srcId="{7C495C33-BE19-4160-AC2A-D067C3CFCDAD}" destId="{C9CD7EE2-93E3-4B77-AFE4-B352E2B3EBDA}" srcOrd="0" destOrd="0" parTransId="{3674C37A-26B8-4DA6-B00A-5A693CAF5B79}" sibTransId="{0C080194-BE54-4425-B0F9-A0BAB2FF2EDA}"/>
    <dgm:cxn modelId="{151CC0EC-2BB0-4E3F-9C76-FC1D0C366BC5}" type="presOf" srcId="{161E2B1E-A3EF-42D5-8190-770114423DEC}" destId="{5C76625D-4C07-415F-A36E-1C8121FE777D}" srcOrd="0" destOrd="0" presId="urn:microsoft.com/office/officeart/2005/8/layout/radial4"/>
    <dgm:cxn modelId="{01679E97-74D9-41B0-8CC0-1FEE3BC1EEA6}" type="presOf" srcId="{EDDED296-32E8-4AE9-862B-0475244E6D82}" destId="{855DBC82-1F18-46A6-AC3B-2C5F1F0E381E}" srcOrd="0" destOrd="0" presId="urn:microsoft.com/office/officeart/2005/8/layout/radial4"/>
    <dgm:cxn modelId="{DC84A7F2-23CA-41CB-844D-3B7F3C24D366}" srcId="{C9CD7EE2-93E3-4B77-AFE4-B352E2B3EBDA}" destId="{161E2B1E-A3EF-42D5-8190-770114423DEC}" srcOrd="1" destOrd="0" parTransId="{C1378209-4AE7-4CC3-87AE-92F95B3C7B7C}" sibTransId="{9E112FDC-9572-4F5A-9198-9AC3E2B4F6C1}"/>
    <dgm:cxn modelId="{E3760AA7-7E70-425A-B5B8-9B2786FEAE90}" type="presOf" srcId="{38C02A32-3052-4E58-863D-B88DD924B278}" destId="{5ACCA136-5144-4A03-B7B2-9B94ABDAA10A}" srcOrd="0" destOrd="0" presId="urn:microsoft.com/office/officeart/2005/8/layout/radial4"/>
    <dgm:cxn modelId="{72373C9B-E106-406A-9AA8-246460105F40}" type="presOf" srcId="{343E98A8-8723-488F-82CD-E828AD1EC0DD}" destId="{0BA95AE2-425B-4196-B378-1C3A1825A166}" srcOrd="0" destOrd="0" presId="urn:microsoft.com/office/officeart/2005/8/layout/radial4"/>
    <dgm:cxn modelId="{E1C50A90-A06B-4C4C-8CCC-B2C57C230412}" srcId="{C9CD7EE2-93E3-4B77-AFE4-B352E2B3EBDA}" destId="{800AA2FA-37D8-45C4-B683-EBC9D1B4B2D6}" srcOrd="0" destOrd="0" parTransId="{8826A25D-3A4E-4470-A97D-43906FEE4631}" sibTransId="{2401D062-8574-4316-A3D9-0541C419A03C}"/>
    <dgm:cxn modelId="{089F2C43-B15F-454D-90B8-11C8E3C41053}" type="presOf" srcId="{800AA2FA-37D8-45C4-B683-EBC9D1B4B2D6}" destId="{17B66E58-B956-40CC-BF3F-0F46C006B698}" srcOrd="0" destOrd="0" presId="urn:microsoft.com/office/officeart/2005/8/layout/radial4"/>
    <dgm:cxn modelId="{76D7C710-C981-42AD-B317-9D9E539E74B7}" type="presOf" srcId="{C6D5CF25-C2D8-487E-93D9-264AB964DD38}" destId="{7E164735-6303-46A0-92F2-D785D619BC5B}" srcOrd="0" destOrd="0" presId="urn:microsoft.com/office/officeart/2005/8/layout/radial4"/>
    <dgm:cxn modelId="{E36D9D00-0D91-46FA-BCB5-9B8C8C1E8721}" srcId="{C9CD7EE2-93E3-4B77-AFE4-B352E2B3EBDA}" destId="{EF47DF5B-21FB-4714-8F18-A333A972E6AB}" srcOrd="3" destOrd="0" parTransId="{EDDED296-32E8-4AE9-862B-0475244E6D82}" sibTransId="{7F6923CE-A9DE-4E93-826D-F0E800E2EB5F}"/>
    <dgm:cxn modelId="{56B789DA-B153-4AB4-8E85-AB63BA10C0D2}" srcId="{C9CD7EE2-93E3-4B77-AFE4-B352E2B3EBDA}" destId="{14A92E07-3A8D-4ADE-A684-842A2BBF54C1}" srcOrd="5" destOrd="0" parTransId="{E581CF49-3E8A-49F9-B1A8-253076A3E9DB}" sibTransId="{A44BC97D-957A-4783-88F9-7F9B1783EF67}"/>
    <dgm:cxn modelId="{61CEACAD-B553-4489-8CC8-6EB2F690B8CB}" type="presOf" srcId="{14A92E07-3A8D-4ADE-A684-842A2BBF54C1}" destId="{9237EB47-5F4C-4F6A-B092-2995CE5167C7}" srcOrd="0" destOrd="0" presId="urn:microsoft.com/office/officeart/2005/8/layout/radial4"/>
    <dgm:cxn modelId="{BD3A6A36-65A7-4693-901E-6DFE6927E222}" type="presOf" srcId="{EF47DF5B-21FB-4714-8F18-A333A972E6AB}" destId="{A2F043CD-5086-43EF-898F-2D2409CED219}" srcOrd="0" destOrd="0" presId="urn:microsoft.com/office/officeart/2005/8/layout/radial4"/>
    <dgm:cxn modelId="{D297D674-AF42-4287-9E91-61648AB47861}" srcId="{C9CD7EE2-93E3-4B77-AFE4-B352E2B3EBDA}" destId="{343E98A8-8723-488F-82CD-E828AD1EC0DD}" srcOrd="6" destOrd="0" parTransId="{9EF35333-6F0B-4059-87F2-F45E9ECE6D78}" sibTransId="{BB548A68-DF5C-45A0-A449-2AFB6581E313}"/>
    <dgm:cxn modelId="{F351DF55-419C-4879-A1DE-B4E63E9EC211}" type="presOf" srcId="{52056DC2-7D4B-4DA4-818A-3EB3026CABD3}" destId="{4956DE87-08BC-43B1-9427-6B4D18B8BC7F}" srcOrd="0" destOrd="0" presId="urn:microsoft.com/office/officeart/2005/8/layout/radial4"/>
    <dgm:cxn modelId="{B3DCF391-D425-40DD-86E3-2CEA240023A2}" type="presOf" srcId="{E581CF49-3E8A-49F9-B1A8-253076A3E9DB}" destId="{B9C004BD-5519-4DEC-A54C-B5A941E848BE}" srcOrd="0" destOrd="0" presId="urn:microsoft.com/office/officeart/2005/8/layout/radial4"/>
    <dgm:cxn modelId="{FE7AC4B2-926F-41DD-A84F-4B7348EE3215}" type="presOf" srcId="{5FC7F84A-F24B-489B-9981-B8DC4EC801CB}" destId="{F4AB63A3-2492-440F-9DA4-F41D71F36F72}" srcOrd="0" destOrd="0" presId="urn:microsoft.com/office/officeart/2005/8/layout/radial4"/>
    <dgm:cxn modelId="{C3B7E781-BC46-4859-A097-2F0A1D000BAB}" type="presOf" srcId="{8826A25D-3A4E-4470-A97D-43906FEE4631}" destId="{1CC24F23-4B8B-4DA7-91F3-0C3978623256}" srcOrd="0" destOrd="0" presId="urn:microsoft.com/office/officeart/2005/8/layout/radial4"/>
    <dgm:cxn modelId="{516F637D-A25E-4F4D-BA0A-1585B051C22E}" type="presParOf" srcId="{D2273F62-0018-4561-83A5-C80C92129903}" destId="{0BC6930C-F437-4B17-B2EB-1AE1E6957B49}" srcOrd="0" destOrd="0" presId="urn:microsoft.com/office/officeart/2005/8/layout/radial4"/>
    <dgm:cxn modelId="{6A7BB0E9-C7C5-4EFF-A7F9-875C342B45A8}" type="presParOf" srcId="{D2273F62-0018-4561-83A5-C80C92129903}" destId="{1CC24F23-4B8B-4DA7-91F3-0C3978623256}" srcOrd="1" destOrd="0" presId="urn:microsoft.com/office/officeart/2005/8/layout/radial4"/>
    <dgm:cxn modelId="{80FAD7E1-23B2-49AB-86B9-6CC729BE2C9D}" type="presParOf" srcId="{D2273F62-0018-4561-83A5-C80C92129903}" destId="{17B66E58-B956-40CC-BF3F-0F46C006B698}" srcOrd="2" destOrd="0" presId="urn:microsoft.com/office/officeart/2005/8/layout/radial4"/>
    <dgm:cxn modelId="{9DF9D7CF-B013-4818-9BAC-716E4F3BC482}" type="presParOf" srcId="{D2273F62-0018-4561-83A5-C80C92129903}" destId="{37D4C7D8-CCC9-4A57-9E49-27FC141A6FBA}" srcOrd="3" destOrd="0" presId="urn:microsoft.com/office/officeart/2005/8/layout/radial4"/>
    <dgm:cxn modelId="{A8B4C21A-2E83-454E-8314-C121F9E515B6}" type="presParOf" srcId="{D2273F62-0018-4561-83A5-C80C92129903}" destId="{5C76625D-4C07-415F-A36E-1C8121FE777D}" srcOrd="4" destOrd="0" presId="urn:microsoft.com/office/officeart/2005/8/layout/radial4"/>
    <dgm:cxn modelId="{EC0F1AA5-7958-4443-B5EB-71D8A5B13FBD}" type="presParOf" srcId="{D2273F62-0018-4561-83A5-C80C92129903}" destId="{F4AB63A3-2492-440F-9DA4-F41D71F36F72}" srcOrd="5" destOrd="0" presId="urn:microsoft.com/office/officeart/2005/8/layout/radial4"/>
    <dgm:cxn modelId="{E681AD25-0A14-40CD-9E68-4E1F35C4B54F}" type="presParOf" srcId="{D2273F62-0018-4561-83A5-C80C92129903}" destId="{7E164735-6303-46A0-92F2-D785D619BC5B}" srcOrd="6" destOrd="0" presId="urn:microsoft.com/office/officeart/2005/8/layout/radial4"/>
    <dgm:cxn modelId="{39596D47-537A-4769-9ACC-4A114D41179B}" type="presParOf" srcId="{D2273F62-0018-4561-83A5-C80C92129903}" destId="{855DBC82-1F18-46A6-AC3B-2C5F1F0E381E}" srcOrd="7" destOrd="0" presId="urn:microsoft.com/office/officeart/2005/8/layout/radial4"/>
    <dgm:cxn modelId="{B5562258-7F8C-46E6-93B5-9BD8960E914E}" type="presParOf" srcId="{D2273F62-0018-4561-83A5-C80C92129903}" destId="{A2F043CD-5086-43EF-898F-2D2409CED219}" srcOrd="8" destOrd="0" presId="urn:microsoft.com/office/officeart/2005/8/layout/radial4"/>
    <dgm:cxn modelId="{EAEE098D-FEF5-4316-BD50-60F58583117C}" type="presParOf" srcId="{D2273F62-0018-4561-83A5-C80C92129903}" destId="{5ACCA136-5144-4A03-B7B2-9B94ABDAA10A}" srcOrd="9" destOrd="0" presId="urn:microsoft.com/office/officeart/2005/8/layout/radial4"/>
    <dgm:cxn modelId="{EFA5DBE6-B71C-4D71-BAA3-04FC02C1CA06}" type="presParOf" srcId="{D2273F62-0018-4561-83A5-C80C92129903}" destId="{4956DE87-08BC-43B1-9427-6B4D18B8BC7F}" srcOrd="10" destOrd="0" presId="urn:microsoft.com/office/officeart/2005/8/layout/radial4"/>
    <dgm:cxn modelId="{AAE8EFB2-9AE3-494B-AF8C-83CC5043A9FB}" type="presParOf" srcId="{D2273F62-0018-4561-83A5-C80C92129903}" destId="{B9C004BD-5519-4DEC-A54C-B5A941E848BE}" srcOrd="11" destOrd="0" presId="urn:microsoft.com/office/officeart/2005/8/layout/radial4"/>
    <dgm:cxn modelId="{06D69900-BB20-4E62-BFED-B86B2EF06ADF}" type="presParOf" srcId="{D2273F62-0018-4561-83A5-C80C92129903}" destId="{9237EB47-5F4C-4F6A-B092-2995CE5167C7}" srcOrd="12" destOrd="0" presId="urn:microsoft.com/office/officeart/2005/8/layout/radial4"/>
    <dgm:cxn modelId="{BC356CA1-24BB-4CA4-8492-410ADE1AF136}" type="presParOf" srcId="{D2273F62-0018-4561-83A5-C80C92129903}" destId="{3EB9580E-E2FD-4BA6-9051-EC21EFFD35E2}" srcOrd="13" destOrd="0" presId="urn:microsoft.com/office/officeart/2005/8/layout/radial4"/>
    <dgm:cxn modelId="{2419C855-704C-46BF-B6E4-04E753B442D6}" type="presParOf" srcId="{D2273F62-0018-4561-83A5-C80C92129903}" destId="{0BA95AE2-425B-4196-B378-1C3A1825A166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15567D8-76BF-4C73-96E0-4ACF9F2B9904}" type="doc">
      <dgm:prSet loTypeId="urn:microsoft.com/office/officeart/2005/8/layout/bList2#1" loCatId="list" qsTypeId="urn:microsoft.com/office/officeart/2005/8/quickstyle/simple1" qsCatId="simple" csTypeId="urn:microsoft.com/office/officeart/2005/8/colors/accent1_2" csCatId="accent1" phldr="1"/>
      <dgm:spPr/>
    </dgm:pt>
    <dgm:pt modelId="{27F1E57F-252A-4F57-AB75-E3C7C5696C08}">
      <dgm:prSet phldrT="[Tekst]"/>
      <dgm:spPr/>
      <dgm:t>
        <a:bodyPr/>
        <a:lstStyle/>
        <a:p>
          <a:r>
            <a:rPr lang="hr-HR" dirty="0">
              <a:latin typeface="+mn-lt"/>
            </a:rPr>
            <a:t>ROBA</a:t>
          </a:r>
        </a:p>
      </dgm:t>
    </dgm:pt>
    <dgm:pt modelId="{3C30D15E-7516-4EAE-839E-AA24988D7F33}" type="parTrans" cxnId="{073F5728-CA75-497D-9AE1-6A745F894935}">
      <dgm:prSet/>
      <dgm:spPr/>
      <dgm:t>
        <a:bodyPr/>
        <a:lstStyle/>
        <a:p>
          <a:endParaRPr lang="hr-HR">
            <a:latin typeface="+mn-lt"/>
          </a:endParaRPr>
        </a:p>
      </dgm:t>
    </dgm:pt>
    <dgm:pt modelId="{FFE3B8A6-4B9F-4940-ACEF-0F78FA6E7070}" type="sibTrans" cxnId="{073F5728-CA75-497D-9AE1-6A745F894935}">
      <dgm:prSet/>
      <dgm:spPr/>
      <dgm:t>
        <a:bodyPr/>
        <a:lstStyle/>
        <a:p>
          <a:endParaRPr lang="hr-HR">
            <a:latin typeface="+mn-lt"/>
          </a:endParaRPr>
        </a:p>
      </dgm:t>
    </dgm:pt>
    <dgm:pt modelId="{60AD3708-BA44-4925-9D8E-FBC1ED340576}">
      <dgm:prSet phldrT="[Tekst]"/>
      <dgm:spPr/>
      <dgm:t>
        <a:bodyPr/>
        <a:lstStyle/>
        <a:p>
          <a:r>
            <a:rPr lang="hr-HR" dirty="0">
              <a:latin typeface="+mn-lt"/>
            </a:rPr>
            <a:t>RADOVI</a:t>
          </a:r>
        </a:p>
      </dgm:t>
    </dgm:pt>
    <dgm:pt modelId="{7F0BC6B7-1CE5-4467-81AE-03C03DE11C1F}" type="parTrans" cxnId="{4025FBFF-E284-4920-9BAA-82C02E126FA4}">
      <dgm:prSet/>
      <dgm:spPr/>
      <dgm:t>
        <a:bodyPr/>
        <a:lstStyle/>
        <a:p>
          <a:endParaRPr lang="hr-HR">
            <a:latin typeface="+mn-lt"/>
          </a:endParaRPr>
        </a:p>
      </dgm:t>
    </dgm:pt>
    <dgm:pt modelId="{55279C28-02F9-40DC-A391-4E40EF9CC790}" type="sibTrans" cxnId="{4025FBFF-E284-4920-9BAA-82C02E126FA4}">
      <dgm:prSet/>
      <dgm:spPr/>
      <dgm:t>
        <a:bodyPr/>
        <a:lstStyle/>
        <a:p>
          <a:endParaRPr lang="hr-HR">
            <a:latin typeface="+mn-lt"/>
          </a:endParaRPr>
        </a:p>
      </dgm:t>
    </dgm:pt>
    <dgm:pt modelId="{156F441A-E977-48DD-BB5B-36631CE5E34F}">
      <dgm:prSet phldrT="[Tekst]"/>
      <dgm:spPr/>
      <dgm:t>
        <a:bodyPr/>
        <a:lstStyle/>
        <a:p>
          <a:r>
            <a:rPr lang="hr-HR" dirty="0">
              <a:latin typeface="+mn-lt"/>
            </a:rPr>
            <a:t>USLUGE</a:t>
          </a:r>
        </a:p>
      </dgm:t>
    </dgm:pt>
    <dgm:pt modelId="{F1CC4AE4-90DE-4B41-973A-C4A2B8DF0F6D}" type="parTrans" cxnId="{135FF83D-5D4A-4F94-93BA-EEB936C588BB}">
      <dgm:prSet/>
      <dgm:spPr/>
      <dgm:t>
        <a:bodyPr/>
        <a:lstStyle/>
        <a:p>
          <a:endParaRPr lang="hr-HR">
            <a:latin typeface="+mn-lt"/>
          </a:endParaRPr>
        </a:p>
      </dgm:t>
    </dgm:pt>
    <dgm:pt modelId="{A506A29D-B16F-41EE-BAE1-A17ECBE2616F}" type="sibTrans" cxnId="{135FF83D-5D4A-4F94-93BA-EEB936C588BB}">
      <dgm:prSet/>
      <dgm:spPr/>
      <dgm:t>
        <a:bodyPr/>
        <a:lstStyle/>
        <a:p>
          <a:endParaRPr lang="hr-HR">
            <a:latin typeface="+mn-lt"/>
          </a:endParaRPr>
        </a:p>
      </dgm:t>
    </dgm:pt>
    <dgm:pt modelId="{4581735A-50AB-4A61-A77B-1D3197BDEA39}">
      <dgm:prSet custT="1"/>
      <dgm:spPr/>
      <dgm:t>
        <a:bodyPr/>
        <a:lstStyle/>
        <a:p>
          <a:pPr algn="just"/>
          <a:r>
            <a:rPr lang="hr-HR" sz="1600" dirty="0">
              <a:latin typeface="+mn-lt"/>
            </a:rPr>
            <a:t>utjecaji materijala koji su korišteni za izradu proizvoda i utjecaj postupaka proizvodnje na okoliš;</a:t>
          </a:r>
        </a:p>
      </dgm:t>
    </dgm:pt>
    <dgm:pt modelId="{5A921DCB-12CB-4862-9B8C-C711DD48E62E}" type="parTrans" cxnId="{58B771AC-2BBB-4F7B-8566-B829773BA960}">
      <dgm:prSet/>
      <dgm:spPr/>
      <dgm:t>
        <a:bodyPr/>
        <a:lstStyle/>
        <a:p>
          <a:endParaRPr lang="hr-HR">
            <a:latin typeface="+mn-lt"/>
          </a:endParaRPr>
        </a:p>
      </dgm:t>
    </dgm:pt>
    <dgm:pt modelId="{27CB8273-92CF-4F27-A73C-38F6212A3BA8}" type="sibTrans" cxnId="{58B771AC-2BBB-4F7B-8566-B829773BA960}">
      <dgm:prSet/>
      <dgm:spPr/>
      <dgm:t>
        <a:bodyPr/>
        <a:lstStyle/>
        <a:p>
          <a:endParaRPr lang="hr-HR">
            <a:latin typeface="+mn-lt"/>
          </a:endParaRPr>
        </a:p>
      </dgm:t>
    </dgm:pt>
    <dgm:pt modelId="{54055118-EEB8-45CC-B726-F6601C252E15}">
      <dgm:prSet custT="1"/>
      <dgm:spPr/>
      <dgm:t>
        <a:bodyPr/>
        <a:lstStyle/>
        <a:p>
          <a:pPr algn="just"/>
          <a:r>
            <a:rPr lang="hr-HR" sz="1600" dirty="0">
              <a:latin typeface="+mn-lt"/>
            </a:rPr>
            <a:t>uporaba obnovljivih sirovina pri izradi proizvoda;</a:t>
          </a:r>
        </a:p>
      </dgm:t>
    </dgm:pt>
    <dgm:pt modelId="{E1288AF0-A972-42B9-936B-B1447798E1B9}" type="parTrans" cxnId="{6141C5A6-8E6A-4016-9EB6-3104FF7CD77A}">
      <dgm:prSet/>
      <dgm:spPr/>
      <dgm:t>
        <a:bodyPr/>
        <a:lstStyle/>
        <a:p>
          <a:endParaRPr lang="hr-HR">
            <a:latin typeface="+mn-lt"/>
          </a:endParaRPr>
        </a:p>
      </dgm:t>
    </dgm:pt>
    <dgm:pt modelId="{C576999B-C011-4FAD-ABA1-1280E48A4A60}" type="sibTrans" cxnId="{6141C5A6-8E6A-4016-9EB6-3104FF7CD77A}">
      <dgm:prSet/>
      <dgm:spPr/>
      <dgm:t>
        <a:bodyPr/>
        <a:lstStyle/>
        <a:p>
          <a:endParaRPr lang="hr-HR">
            <a:latin typeface="+mn-lt"/>
          </a:endParaRPr>
        </a:p>
      </dgm:t>
    </dgm:pt>
    <dgm:pt modelId="{C29EF4B2-912D-4677-B029-58C50E655D97}">
      <dgm:prSet custT="1"/>
      <dgm:spPr/>
      <dgm:t>
        <a:bodyPr/>
        <a:lstStyle/>
        <a:p>
          <a:pPr algn="just"/>
          <a:r>
            <a:rPr lang="hr-HR" sz="1600" dirty="0">
              <a:latin typeface="+mn-lt"/>
            </a:rPr>
            <a:t>potrošnja energije i vode pri uporabi proizvoda;</a:t>
          </a:r>
        </a:p>
      </dgm:t>
    </dgm:pt>
    <dgm:pt modelId="{A08AFD65-AC2B-4D7B-B390-97B60EEB5C9A}" type="parTrans" cxnId="{1EFA41CC-99F9-4591-A816-F854C0CE85C8}">
      <dgm:prSet/>
      <dgm:spPr/>
      <dgm:t>
        <a:bodyPr/>
        <a:lstStyle/>
        <a:p>
          <a:endParaRPr lang="hr-HR">
            <a:latin typeface="+mn-lt"/>
          </a:endParaRPr>
        </a:p>
      </dgm:t>
    </dgm:pt>
    <dgm:pt modelId="{DEEB6CD5-C1D3-48D7-AD30-BD5C98001B02}" type="sibTrans" cxnId="{1EFA41CC-99F9-4591-A816-F854C0CE85C8}">
      <dgm:prSet/>
      <dgm:spPr/>
      <dgm:t>
        <a:bodyPr/>
        <a:lstStyle/>
        <a:p>
          <a:endParaRPr lang="hr-HR">
            <a:latin typeface="+mn-lt"/>
          </a:endParaRPr>
        </a:p>
      </dgm:t>
    </dgm:pt>
    <dgm:pt modelId="{965C44FA-78E5-4B34-A301-87E7338CE84D}">
      <dgm:prSet custT="1"/>
      <dgm:spPr/>
      <dgm:t>
        <a:bodyPr/>
        <a:lstStyle/>
        <a:p>
          <a:pPr algn="just"/>
          <a:r>
            <a:rPr lang="hr-HR" sz="1600" dirty="0">
              <a:latin typeface="+mn-lt"/>
            </a:rPr>
            <a:t>mogućnost recikliranja/ ponovne uporabe proizvoda na kraju životnog vijeka;</a:t>
          </a:r>
        </a:p>
      </dgm:t>
    </dgm:pt>
    <dgm:pt modelId="{F1AC6003-3801-465C-A3E3-81977F96755D}" type="parTrans" cxnId="{300E3837-AB37-458A-94DC-4371E856F422}">
      <dgm:prSet/>
      <dgm:spPr/>
      <dgm:t>
        <a:bodyPr/>
        <a:lstStyle/>
        <a:p>
          <a:endParaRPr lang="hr-HR">
            <a:latin typeface="+mn-lt"/>
          </a:endParaRPr>
        </a:p>
      </dgm:t>
    </dgm:pt>
    <dgm:pt modelId="{DDD6161A-E041-4A8F-8386-E21CC805C880}" type="sibTrans" cxnId="{300E3837-AB37-458A-94DC-4371E856F422}">
      <dgm:prSet/>
      <dgm:spPr/>
      <dgm:t>
        <a:bodyPr/>
        <a:lstStyle/>
        <a:p>
          <a:endParaRPr lang="hr-HR">
            <a:latin typeface="+mn-lt"/>
          </a:endParaRPr>
        </a:p>
      </dgm:t>
    </dgm:pt>
    <dgm:pt modelId="{B284F7E4-36B6-4425-A50F-AA1D1060DC44}">
      <dgm:prSet custT="1"/>
      <dgm:spPr/>
      <dgm:t>
        <a:bodyPr/>
        <a:lstStyle/>
        <a:p>
          <a:pPr algn="just"/>
          <a:r>
            <a:rPr lang="pt-BR" sz="1600" dirty="0">
              <a:latin typeface="+mn-lt"/>
            </a:rPr>
            <a:t>ambalaža i prijevoz proizvoda</a:t>
          </a:r>
          <a:r>
            <a:rPr lang="hr-HR" sz="1600" dirty="0">
              <a:latin typeface="+mn-lt"/>
            </a:rPr>
            <a:t>.</a:t>
          </a:r>
        </a:p>
      </dgm:t>
    </dgm:pt>
    <dgm:pt modelId="{11ABD80F-6B25-42FA-A9A8-13790CEDD103}" type="parTrans" cxnId="{B3303A6B-C0FC-4A92-A58B-E73FD9F86724}">
      <dgm:prSet/>
      <dgm:spPr/>
      <dgm:t>
        <a:bodyPr/>
        <a:lstStyle/>
        <a:p>
          <a:endParaRPr lang="hr-HR">
            <a:latin typeface="+mn-lt"/>
          </a:endParaRPr>
        </a:p>
      </dgm:t>
    </dgm:pt>
    <dgm:pt modelId="{0FB0C32A-EA7B-451F-A63A-10DF236A64D2}" type="sibTrans" cxnId="{B3303A6B-C0FC-4A92-A58B-E73FD9F86724}">
      <dgm:prSet/>
      <dgm:spPr/>
      <dgm:t>
        <a:bodyPr/>
        <a:lstStyle/>
        <a:p>
          <a:endParaRPr lang="hr-HR">
            <a:latin typeface="+mn-lt"/>
          </a:endParaRPr>
        </a:p>
      </dgm:t>
    </dgm:pt>
    <dgm:pt modelId="{34C3AA01-DEFD-4AB5-88FB-5A899367E8E5}">
      <dgm:prSet custT="1"/>
      <dgm:spPr/>
      <dgm:t>
        <a:bodyPr/>
        <a:lstStyle/>
        <a:p>
          <a:pPr algn="just"/>
          <a:r>
            <a:rPr lang="hr-HR" sz="1600" dirty="0">
              <a:latin typeface="+mn-lt"/>
            </a:rPr>
            <a:t>trajnost/životni vijek proizvoda;</a:t>
          </a:r>
        </a:p>
      </dgm:t>
    </dgm:pt>
    <dgm:pt modelId="{98BD888E-0199-47CB-AFD7-D0BC5C8114C7}" type="parTrans" cxnId="{1B717397-9C98-4FA7-B91B-3EDB089BB287}">
      <dgm:prSet/>
      <dgm:spPr/>
      <dgm:t>
        <a:bodyPr/>
        <a:lstStyle/>
        <a:p>
          <a:endParaRPr lang="hr-HR">
            <a:latin typeface="+mn-lt"/>
          </a:endParaRPr>
        </a:p>
      </dgm:t>
    </dgm:pt>
    <dgm:pt modelId="{DFC9FD50-F7C3-41F2-B5F6-0AD977B1C2BA}" type="sibTrans" cxnId="{1B717397-9C98-4FA7-B91B-3EDB089BB287}">
      <dgm:prSet/>
      <dgm:spPr/>
      <dgm:t>
        <a:bodyPr/>
        <a:lstStyle/>
        <a:p>
          <a:endParaRPr lang="hr-HR">
            <a:latin typeface="+mn-lt"/>
          </a:endParaRPr>
        </a:p>
      </dgm:t>
    </dgm:pt>
    <dgm:pt modelId="{852BA9E9-F9AE-4F88-B82D-05262FB9D941}">
      <dgm:prSet custT="1"/>
      <dgm:spPr/>
      <dgm:t>
        <a:bodyPr/>
        <a:lstStyle/>
        <a:p>
          <a:pPr algn="just"/>
          <a:r>
            <a:rPr lang="hr-HR" sz="1600" dirty="0">
              <a:latin typeface="+mn-lt"/>
            </a:rPr>
            <a:t>ugovori o radovima mogu imati znatne utjecaje na okoliš </a:t>
          </a:r>
          <a:r>
            <a:rPr lang="hr-HR" sz="1600" dirty="0" err="1">
              <a:latin typeface="+mn-lt"/>
            </a:rPr>
            <a:t>npr</a:t>
          </a:r>
          <a:r>
            <a:rPr lang="hr-HR" sz="1600" dirty="0">
              <a:latin typeface="+mn-lt"/>
            </a:rPr>
            <a:t>. u pogledu korištenja zemljišta ili izrade prometnog plana;</a:t>
          </a:r>
        </a:p>
      </dgm:t>
    </dgm:pt>
    <dgm:pt modelId="{EC3924BF-1FB1-4299-8B25-6CEDB1076B83}" type="parTrans" cxnId="{3DF3529F-5008-4288-824F-628CDC213C13}">
      <dgm:prSet/>
      <dgm:spPr/>
      <dgm:t>
        <a:bodyPr/>
        <a:lstStyle/>
        <a:p>
          <a:endParaRPr lang="hr-HR">
            <a:latin typeface="+mn-lt"/>
          </a:endParaRPr>
        </a:p>
      </dgm:t>
    </dgm:pt>
    <dgm:pt modelId="{5881ED6B-FF89-4F25-A955-C9325BB17FA4}" type="sibTrans" cxnId="{3DF3529F-5008-4288-824F-628CDC213C13}">
      <dgm:prSet/>
      <dgm:spPr/>
      <dgm:t>
        <a:bodyPr/>
        <a:lstStyle/>
        <a:p>
          <a:endParaRPr lang="hr-HR">
            <a:latin typeface="+mn-lt"/>
          </a:endParaRPr>
        </a:p>
      </dgm:t>
    </dgm:pt>
    <dgm:pt modelId="{9B940C37-DDB1-4EF5-BD44-3C70A6D2A8F2}">
      <dgm:prSet custT="1"/>
      <dgm:spPr/>
      <dgm:t>
        <a:bodyPr/>
        <a:lstStyle/>
        <a:p>
          <a:pPr algn="just"/>
          <a:r>
            <a:rPr lang="hr-HR" sz="1600" dirty="0">
              <a:latin typeface="+mn-lt"/>
            </a:rPr>
            <a:t>za neke će projekte trebati provesti službenu procjenu utjecaja na okoliš, čije rezultate treba uzeti u obzir kod javne nabave;</a:t>
          </a:r>
        </a:p>
      </dgm:t>
    </dgm:pt>
    <dgm:pt modelId="{B347CDB2-75EA-40A7-B3EF-4308581FBFBA}" type="parTrans" cxnId="{C5252F66-482B-4E18-89AD-92E39C942196}">
      <dgm:prSet/>
      <dgm:spPr/>
      <dgm:t>
        <a:bodyPr/>
        <a:lstStyle/>
        <a:p>
          <a:endParaRPr lang="hr-HR">
            <a:latin typeface="+mn-lt"/>
          </a:endParaRPr>
        </a:p>
      </dgm:t>
    </dgm:pt>
    <dgm:pt modelId="{B7449DB2-7EAE-446A-AB59-AFAFE67D4BB9}" type="sibTrans" cxnId="{C5252F66-482B-4E18-89AD-92E39C942196}">
      <dgm:prSet/>
      <dgm:spPr/>
      <dgm:t>
        <a:bodyPr/>
        <a:lstStyle/>
        <a:p>
          <a:endParaRPr lang="hr-HR">
            <a:latin typeface="+mn-lt"/>
          </a:endParaRPr>
        </a:p>
      </dgm:t>
    </dgm:pt>
    <dgm:pt modelId="{E1EFBE0F-12CC-4EED-9181-1C8CD1FC5C7E}">
      <dgm:prSet custT="1"/>
      <dgm:spPr/>
      <dgm:t>
        <a:bodyPr/>
        <a:lstStyle/>
        <a:p>
          <a:pPr algn="just"/>
          <a:r>
            <a:rPr lang="pl-PL" sz="1600" dirty="0">
              <a:latin typeface="+mn-lt"/>
            </a:rPr>
            <a:t>Posebni uvjeti o izvršenju o ugovorima o radovima</a:t>
          </a:r>
          <a:endParaRPr lang="hr-HR" sz="1600" dirty="0">
            <a:latin typeface="+mn-lt"/>
          </a:endParaRPr>
        </a:p>
      </dgm:t>
    </dgm:pt>
    <dgm:pt modelId="{E772853B-6047-48AB-95F4-16A4FCFEC959}" type="parTrans" cxnId="{3611E4D5-5697-426F-9FC5-60588BD9C922}">
      <dgm:prSet/>
      <dgm:spPr/>
      <dgm:t>
        <a:bodyPr/>
        <a:lstStyle/>
        <a:p>
          <a:endParaRPr lang="hr-HR">
            <a:latin typeface="+mn-lt"/>
          </a:endParaRPr>
        </a:p>
      </dgm:t>
    </dgm:pt>
    <dgm:pt modelId="{2AB2ED98-978D-434D-95A3-AA61421EBB4F}" type="sibTrans" cxnId="{3611E4D5-5697-426F-9FC5-60588BD9C922}">
      <dgm:prSet/>
      <dgm:spPr/>
      <dgm:t>
        <a:bodyPr/>
        <a:lstStyle/>
        <a:p>
          <a:endParaRPr lang="hr-HR">
            <a:latin typeface="+mn-lt"/>
          </a:endParaRPr>
        </a:p>
      </dgm:t>
    </dgm:pt>
    <dgm:pt modelId="{708D5DE1-C54C-4C0D-9CA3-84BBFB454D06}">
      <dgm:prSet custT="1"/>
      <dgm:spPr/>
      <dgm:t>
        <a:bodyPr/>
        <a:lstStyle/>
        <a:p>
          <a:pPr algn="just"/>
          <a:r>
            <a:rPr lang="hr-HR" sz="1600" dirty="0">
              <a:latin typeface="+mn-lt"/>
            </a:rPr>
            <a:t>tehničko iskustvo i znanje te osposobljenost osoblja za izvršenje ugovora na način prihvatljiv za okoliš;</a:t>
          </a:r>
        </a:p>
      </dgm:t>
    </dgm:pt>
    <dgm:pt modelId="{894E71FB-D212-4DCD-A9C0-4F3FF7B2BF65}" type="parTrans" cxnId="{44927FD3-79E9-4DB7-A479-3FB98D0A269F}">
      <dgm:prSet/>
      <dgm:spPr/>
      <dgm:t>
        <a:bodyPr/>
        <a:lstStyle/>
        <a:p>
          <a:endParaRPr lang="hr-HR">
            <a:latin typeface="+mn-lt"/>
          </a:endParaRPr>
        </a:p>
      </dgm:t>
    </dgm:pt>
    <dgm:pt modelId="{187A8175-C050-48D7-A8F0-A257260B7D7B}" type="sibTrans" cxnId="{44927FD3-79E9-4DB7-A479-3FB98D0A269F}">
      <dgm:prSet/>
      <dgm:spPr/>
      <dgm:t>
        <a:bodyPr/>
        <a:lstStyle/>
        <a:p>
          <a:endParaRPr lang="hr-HR">
            <a:latin typeface="+mn-lt"/>
          </a:endParaRPr>
        </a:p>
      </dgm:t>
    </dgm:pt>
    <dgm:pt modelId="{987498E1-93A2-4E97-9D7A-D9E547605856}">
      <dgm:prSet custT="1"/>
      <dgm:spPr/>
      <dgm:t>
        <a:bodyPr/>
        <a:lstStyle/>
        <a:p>
          <a:pPr algn="just"/>
          <a:r>
            <a:rPr lang="hr-HR" sz="1600" dirty="0">
              <a:latin typeface="+mn-lt"/>
            </a:rPr>
            <a:t>proizvodi/materijali koji se upotrebljavaju pri izvršenju usluge;</a:t>
          </a:r>
        </a:p>
      </dgm:t>
    </dgm:pt>
    <dgm:pt modelId="{12438013-C6B3-488B-BF80-267CFB115387}" type="parTrans" cxnId="{4C171433-EA5F-4746-9FA4-4DD3A8EE8A79}">
      <dgm:prSet/>
      <dgm:spPr/>
      <dgm:t>
        <a:bodyPr/>
        <a:lstStyle/>
        <a:p>
          <a:endParaRPr lang="hr-HR">
            <a:latin typeface="+mn-lt"/>
          </a:endParaRPr>
        </a:p>
      </dgm:t>
    </dgm:pt>
    <dgm:pt modelId="{19597ABD-7316-4512-849A-D899153DDC67}" type="sibTrans" cxnId="{4C171433-EA5F-4746-9FA4-4DD3A8EE8A79}">
      <dgm:prSet/>
      <dgm:spPr/>
      <dgm:t>
        <a:bodyPr/>
        <a:lstStyle/>
        <a:p>
          <a:endParaRPr lang="hr-HR">
            <a:latin typeface="+mn-lt"/>
          </a:endParaRPr>
        </a:p>
      </dgm:t>
    </dgm:pt>
    <dgm:pt modelId="{5D04668C-B32B-4845-BC85-BEAF3842D45C}">
      <dgm:prSet custT="1"/>
      <dgm:spPr/>
      <dgm:t>
        <a:bodyPr/>
        <a:lstStyle/>
        <a:p>
          <a:pPr algn="just"/>
          <a:r>
            <a:rPr lang="hr-HR" sz="1600" dirty="0">
              <a:latin typeface="+mn-lt"/>
            </a:rPr>
            <a:t>postupci upravljanja uspostavljeni za što veće smanjenje utjecaja na okoliš;</a:t>
          </a:r>
        </a:p>
      </dgm:t>
    </dgm:pt>
    <dgm:pt modelId="{E22D0E60-DAD8-4EFE-BF2A-12E7FADE9348}" type="parTrans" cxnId="{4F7920A7-E8E2-432E-AFC3-56BDE72AB5FF}">
      <dgm:prSet/>
      <dgm:spPr/>
      <dgm:t>
        <a:bodyPr/>
        <a:lstStyle/>
        <a:p>
          <a:endParaRPr lang="hr-HR">
            <a:latin typeface="+mn-lt"/>
          </a:endParaRPr>
        </a:p>
      </dgm:t>
    </dgm:pt>
    <dgm:pt modelId="{9FDF1B7F-75BC-4B35-8185-CF692B0C1869}" type="sibTrans" cxnId="{4F7920A7-E8E2-432E-AFC3-56BDE72AB5FF}">
      <dgm:prSet/>
      <dgm:spPr/>
      <dgm:t>
        <a:bodyPr/>
        <a:lstStyle/>
        <a:p>
          <a:endParaRPr lang="hr-HR">
            <a:latin typeface="+mn-lt"/>
          </a:endParaRPr>
        </a:p>
      </dgm:t>
    </dgm:pt>
    <dgm:pt modelId="{77115680-2CBD-4E89-BE8B-05A276EF8CC4}">
      <dgm:prSet custT="1"/>
      <dgm:spPr/>
      <dgm:t>
        <a:bodyPr/>
        <a:lstStyle/>
        <a:p>
          <a:pPr algn="just"/>
          <a:r>
            <a:rPr lang="hr-HR" sz="1600" dirty="0">
              <a:latin typeface="+mn-lt"/>
            </a:rPr>
            <a:t>potrošnja energije i vode i količina otpada proizvedena pri izvršenju usluge</a:t>
          </a:r>
        </a:p>
      </dgm:t>
    </dgm:pt>
    <dgm:pt modelId="{DCCF59AA-3B28-4940-8650-9C0B71FDA9A4}" type="parTrans" cxnId="{FBE68D9E-0233-4505-85EB-18BA4B7D0FE1}">
      <dgm:prSet/>
      <dgm:spPr/>
      <dgm:t>
        <a:bodyPr/>
        <a:lstStyle/>
        <a:p>
          <a:endParaRPr lang="hr-HR">
            <a:latin typeface="+mn-lt"/>
          </a:endParaRPr>
        </a:p>
      </dgm:t>
    </dgm:pt>
    <dgm:pt modelId="{E0D7E7A1-F9FF-4E01-8C98-0F0D15B30578}" type="sibTrans" cxnId="{FBE68D9E-0233-4505-85EB-18BA4B7D0FE1}">
      <dgm:prSet/>
      <dgm:spPr/>
      <dgm:t>
        <a:bodyPr/>
        <a:lstStyle/>
        <a:p>
          <a:endParaRPr lang="hr-HR">
            <a:latin typeface="+mn-lt"/>
          </a:endParaRPr>
        </a:p>
      </dgm:t>
    </dgm:pt>
    <dgm:pt modelId="{692D8688-B363-4D6A-AD04-0A79533B7060}" type="pres">
      <dgm:prSet presAssocID="{415567D8-76BF-4C73-96E0-4ACF9F2B9904}" presName="diagram" presStyleCnt="0">
        <dgm:presLayoutVars>
          <dgm:dir/>
          <dgm:animLvl val="lvl"/>
          <dgm:resizeHandles val="exact"/>
        </dgm:presLayoutVars>
      </dgm:prSet>
      <dgm:spPr/>
    </dgm:pt>
    <dgm:pt modelId="{840FF2EE-7714-4260-8C4D-8E60C0E82B3A}" type="pres">
      <dgm:prSet presAssocID="{27F1E57F-252A-4F57-AB75-E3C7C5696C08}" presName="compNode" presStyleCnt="0"/>
      <dgm:spPr/>
    </dgm:pt>
    <dgm:pt modelId="{B19B3C9A-E19D-49A1-8C99-E83FE033F7EC}" type="pres">
      <dgm:prSet presAssocID="{27F1E57F-252A-4F57-AB75-E3C7C5696C08}" presName="childRect" presStyleLbl="bgAcc1" presStyleIdx="0" presStyleCnt="3" custScaleX="103258" custScaleY="16920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44B3E84-7B5A-43DA-86D7-AC0846F42727}" type="pres">
      <dgm:prSet presAssocID="{27F1E57F-252A-4F57-AB75-E3C7C5696C0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B14D55B-FCC1-4FB4-8D15-4A47AE81F9C2}" type="pres">
      <dgm:prSet presAssocID="{27F1E57F-252A-4F57-AB75-E3C7C5696C08}" presName="parentRect" presStyleLbl="alignNode1" presStyleIdx="0" presStyleCnt="3" custLinFactNeighborX="-1946" custLinFactNeighborY="84286"/>
      <dgm:spPr/>
      <dgm:t>
        <a:bodyPr/>
        <a:lstStyle/>
        <a:p>
          <a:endParaRPr lang="hr-HR"/>
        </a:p>
      </dgm:t>
    </dgm:pt>
    <dgm:pt modelId="{C4E55B0B-4417-4E8A-A870-3FEF0B036965}" type="pres">
      <dgm:prSet presAssocID="{27F1E57F-252A-4F57-AB75-E3C7C5696C08}" presName="adorn" presStyleLbl="fgAccFollowNode1" presStyleIdx="0" presStyleCnt="3" custLinFactNeighborX="2686" custLinFactNeighborY="6273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7E2D745-238C-466B-8319-3E64CBB82A3C}" type="pres">
      <dgm:prSet presAssocID="{FFE3B8A6-4B9F-4940-ACEF-0F78FA6E7070}" presName="sibTrans" presStyleLbl="sibTrans2D1" presStyleIdx="0" presStyleCnt="0"/>
      <dgm:spPr/>
      <dgm:t>
        <a:bodyPr/>
        <a:lstStyle/>
        <a:p>
          <a:endParaRPr lang="hr-HR"/>
        </a:p>
      </dgm:t>
    </dgm:pt>
    <dgm:pt modelId="{6893C350-1740-4B6D-89B0-47F085A3F9B4}" type="pres">
      <dgm:prSet presAssocID="{60AD3708-BA44-4925-9D8E-FBC1ED340576}" presName="compNode" presStyleCnt="0"/>
      <dgm:spPr/>
    </dgm:pt>
    <dgm:pt modelId="{1393EEAD-0A2B-4943-B969-3A193381FBC2}" type="pres">
      <dgm:prSet presAssocID="{60AD3708-BA44-4925-9D8E-FBC1ED340576}" presName="childRect" presStyleLbl="bgAcc1" presStyleIdx="1" presStyleCnt="3" custScaleX="102903" custScaleY="163335" custLinFactNeighborX="-2688" custLinFactNeighborY="143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A969D28-7B54-49ED-9548-C018D0C63261}" type="pres">
      <dgm:prSet presAssocID="{60AD3708-BA44-4925-9D8E-FBC1ED34057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DB28AF9-E8ED-406D-96C3-7C9760577F06}" type="pres">
      <dgm:prSet presAssocID="{60AD3708-BA44-4925-9D8E-FBC1ED340576}" presName="parentRect" presStyleLbl="alignNode1" presStyleIdx="1" presStyleCnt="3" custLinFactNeighborX="-3185" custLinFactNeighborY="87699"/>
      <dgm:spPr/>
      <dgm:t>
        <a:bodyPr/>
        <a:lstStyle/>
        <a:p>
          <a:endParaRPr lang="hr-HR"/>
        </a:p>
      </dgm:t>
    </dgm:pt>
    <dgm:pt modelId="{E8FF09F8-2C2E-4636-88D4-335BB585F4A7}" type="pres">
      <dgm:prSet presAssocID="{60AD3708-BA44-4925-9D8E-FBC1ED340576}" presName="adorn" presStyleLbl="fgAccFollowNode1" presStyleIdx="1" presStyleCnt="3" custLinFactNeighborX="-855" custLinFactNeighborY="5749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E026BAF-A476-4800-AC73-1CB04E15D7D1}" type="pres">
      <dgm:prSet presAssocID="{55279C28-02F9-40DC-A391-4E40EF9CC790}" presName="sibTrans" presStyleLbl="sibTrans2D1" presStyleIdx="0" presStyleCnt="0"/>
      <dgm:spPr/>
      <dgm:t>
        <a:bodyPr/>
        <a:lstStyle/>
        <a:p>
          <a:endParaRPr lang="hr-HR"/>
        </a:p>
      </dgm:t>
    </dgm:pt>
    <dgm:pt modelId="{8BED7C5C-8B6F-4F86-9B22-C07C8372D1EE}" type="pres">
      <dgm:prSet presAssocID="{156F441A-E977-48DD-BB5B-36631CE5E34F}" presName="compNode" presStyleCnt="0"/>
      <dgm:spPr/>
    </dgm:pt>
    <dgm:pt modelId="{AD864E4D-AAA0-4EA6-ABD6-828347F37CA5}" type="pres">
      <dgm:prSet presAssocID="{156F441A-E977-48DD-BB5B-36631CE5E34F}" presName="childRect" presStyleLbl="bgAcc1" presStyleIdx="2" presStyleCnt="3" custScaleX="105329" custScaleY="167314" custLinFactNeighborX="1623" custLinFactNeighborY="140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65160CF-4E67-41D5-B1AD-2267396B3BDE}" type="pres">
      <dgm:prSet presAssocID="{156F441A-E977-48DD-BB5B-36631CE5E34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F4DE635-0934-4FCF-9CCC-6407AFF65FDF}" type="pres">
      <dgm:prSet presAssocID="{156F441A-E977-48DD-BB5B-36631CE5E34F}" presName="parentRect" presStyleLbl="alignNode1" presStyleIdx="2" presStyleCnt="3" custLinFactNeighborX="-2709" custLinFactNeighborY="85386"/>
      <dgm:spPr/>
      <dgm:t>
        <a:bodyPr/>
        <a:lstStyle/>
        <a:p>
          <a:endParaRPr lang="hr-HR"/>
        </a:p>
      </dgm:t>
    </dgm:pt>
    <dgm:pt modelId="{9B139FD1-4979-416B-9EF7-1AD2C7E041D4}" type="pres">
      <dgm:prSet presAssocID="{156F441A-E977-48DD-BB5B-36631CE5E34F}" presName="adorn" presStyleLbl="fgAccFollowNode1" presStyleIdx="2" presStyleCnt="3" custLinFactNeighborX="8871" custLinFactNeighborY="6374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58B771AC-2BBB-4F7B-8566-B829773BA960}" srcId="{27F1E57F-252A-4F57-AB75-E3C7C5696C08}" destId="{4581735A-50AB-4A61-A77B-1D3197BDEA39}" srcOrd="0" destOrd="0" parTransId="{5A921DCB-12CB-4862-9B8C-C711DD48E62E}" sibTransId="{27CB8273-92CF-4F27-A73C-38F6212A3BA8}"/>
    <dgm:cxn modelId="{EDCB7A04-EF37-4A39-BA93-0976D538EA8A}" type="presOf" srcId="{60AD3708-BA44-4925-9D8E-FBC1ED340576}" destId="{ADB28AF9-E8ED-406D-96C3-7C9760577F06}" srcOrd="1" destOrd="0" presId="urn:microsoft.com/office/officeart/2005/8/layout/bList2#1"/>
    <dgm:cxn modelId="{FDC7400C-465E-49B5-B05B-6C963F467A04}" type="presOf" srcId="{27F1E57F-252A-4F57-AB75-E3C7C5696C08}" destId="{644B3E84-7B5A-43DA-86D7-AC0846F42727}" srcOrd="0" destOrd="0" presId="urn:microsoft.com/office/officeart/2005/8/layout/bList2#1"/>
    <dgm:cxn modelId="{073F5728-CA75-497D-9AE1-6A745F894935}" srcId="{415567D8-76BF-4C73-96E0-4ACF9F2B9904}" destId="{27F1E57F-252A-4F57-AB75-E3C7C5696C08}" srcOrd="0" destOrd="0" parTransId="{3C30D15E-7516-4EAE-839E-AA24988D7F33}" sibTransId="{FFE3B8A6-4B9F-4940-ACEF-0F78FA6E7070}"/>
    <dgm:cxn modelId="{4C171433-EA5F-4746-9FA4-4DD3A8EE8A79}" srcId="{156F441A-E977-48DD-BB5B-36631CE5E34F}" destId="{987498E1-93A2-4E97-9D7A-D9E547605856}" srcOrd="1" destOrd="0" parTransId="{12438013-C6B3-488B-BF80-267CFB115387}" sibTransId="{19597ABD-7316-4512-849A-D899153DDC67}"/>
    <dgm:cxn modelId="{1B717397-9C98-4FA7-B91B-3EDB089BB287}" srcId="{27F1E57F-252A-4F57-AB75-E3C7C5696C08}" destId="{34C3AA01-DEFD-4AB5-88FB-5A899367E8E5}" srcOrd="3" destOrd="0" parTransId="{98BD888E-0199-47CB-AFD7-D0BC5C8114C7}" sibTransId="{DFC9FD50-F7C3-41F2-B5F6-0AD977B1C2BA}"/>
    <dgm:cxn modelId="{FEE46A3F-1E7D-455E-A735-23C2CF877067}" type="presOf" srcId="{FFE3B8A6-4B9F-4940-ACEF-0F78FA6E7070}" destId="{67E2D745-238C-466B-8319-3E64CBB82A3C}" srcOrd="0" destOrd="0" presId="urn:microsoft.com/office/officeart/2005/8/layout/bList2#1"/>
    <dgm:cxn modelId="{C9CB6B21-F9B9-494D-A310-BE30FAD1135B}" type="presOf" srcId="{4581735A-50AB-4A61-A77B-1D3197BDEA39}" destId="{B19B3C9A-E19D-49A1-8C99-E83FE033F7EC}" srcOrd="0" destOrd="0" presId="urn:microsoft.com/office/officeart/2005/8/layout/bList2#1"/>
    <dgm:cxn modelId="{135FF83D-5D4A-4F94-93BA-EEB936C588BB}" srcId="{415567D8-76BF-4C73-96E0-4ACF9F2B9904}" destId="{156F441A-E977-48DD-BB5B-36631CE5E34F}" srcOrd="2" destOrd="0" parTransId="{F1CC4AE4-90DE-4B41-973A-C4A2B8DF0F6D}" sibTransId="{A506A29D-B16F-41EE-BAE1-A17ECBE2616F}"/>
    <dgm:cxn modelId="{7DDAB26B-7ED5-45A9-BAD0-D8490B786A34}" type="presOf" srcId="{C29EF4B2-912D-4677-B029-58C50E655D97}" destId="{B19B3C9A-E19D-49A1-8C99-E83FE033F7EC}" srcOrd="0" destOrd="2" presId="urn:microsoft.com/office/officeart/2005/8/layout/bList2#1"/>
    <dgm:cxn modelId="{4B65E635-F823-461A-BE4C-F440BD31C6B3}" type="presOf" srcId="{27F1E57F-252A-4F57-AB75-E3C7C5696C08}" destId="{6B14D55B-FCC1-4FB4-8D15-4A47AE81F9C2}" srcOrd="1" destOrd="0" presId="urn:microsoft.com/office/officeart/2005/8/layout/bList2#1"/>
    <dgm:cxn modelId="{12419981-EC39-4AF0-8315-90643F187D0D}" type="presOf" srcId="{987498E1-93A2-4E97-9D7A-D9E547605856}" destId="{AD864E4D-AAA0-4EA6-ABD6-828347F37CA5}" srcOrd="0" destOrd="1" presId="urn:microsoft.com/office/officeart/2005/8/layout/bList2#1"/>
    <dgm:cxn modelId="{1EFA41CC-99F9-4591-A816-F854C0CE85C8}" srcId="{27F1E57F-252A-4F57-AB75-E3C7C5696C08}" destId="{C29EF4B2-912D-4677-B029-58C50E655D97}" srcOrd="2" destOrd="0" parTransId="{A08AFD65-AC2B-4D7B-B390-97B60EEB5C9A}" sibTransId="{DEEB6CD5-C1D3-48D7-AD30-BD5C98001B02}"/>
    <dgm:cxn modelId="{6141C5A6-8E6A-4016-9EB6-3104FF7CD77A}" srcId="{27F1E57F-252A-4F57-AB75-E3C7C5696C08}" destId="{54055118-EEB8-45CC-B726-F6601C252E15}" srcOrd="1" destOrd="0" parTransId="{E1288AF0-A972-42B9-936B-B1447798E1B9}" sibTransId="{C576999B-C011-4FAD-ABA1-1280E48A4A60}"/>
    <dgm:cxn modelId="{44927FD3-79E9-4DB7-A479-3FB98D0A269F}" srcId="{156F441A-E977-48DD-BB5B-36631CE5E34F}" destId="{708D5DE1-C54C-4C0D-9CA3-84BBFB454D06}" srcOrd="0" destOrd="0" parTransId="{894E71FB-D212-4DCD-A9C0-4F3FF7B2BF65}" sibTransId="{187A8175-C050-48D7-A8F0-A257260B7D7B}"/>
    <dgm:cxn modelId="{4025FBFF-E284-4920-9BAA-82C02E126FA4}" srcId="{415567D8-76BF-4C73-96E0-4ACF9F2B9904}" destId="{60AD3708-BA44-4925-9D8E-FBC1ED340576}" srcOrd="1" destOrd="0" parTransId="{7F0BC6B7-1CE5-4467-81AE-03C03DE11C1F}" sibTransId="{55279C28-02F9-40DC-A391-4E40EF9CC790}"/>
    <dgm:cxn modelId="{3DF3529F-5008-4288-824F-628CDC213C13}" srcId="{60AD3708-BA44-4925-9D8E-FBC1ED340576}" destId="{852BA9E9-F9AE-4F88-B82D-05262FB9D941}" srcOrd="0" destOrd="0" parTransId="{EC3924BF-1FB1-4299-8B25-6CEDB1076B83}" sibTransId="{5881ED6B-FF89-4F25-A955-C9325BB17FA4}"/>
    <dgm:cxn modelId="{FBE68D9E-0233-4505-85EB-18BA4B7D0FE1}" srcId="{156F441A-E977-48DD-BB5B-36631CE5E34F}" destId="{77115680-2CBD-4E89-BE8B-05A276EF8CC4}" srcOrd="3" destOrd="0" parTransId="{DCCF59AA-3B28-4940-8650-9C0B71FDA9A4}" sibTransId="{E0D7E7A1-F9FF-4E01-8C98-0F0D15B30578}"/>
    <dgm:cxn modelId="{6816AD89-0A9A-4CD3-993F-62B0A58AE580}" type="presOf" srcId="{5D04668C-B32B-4845-BC85-BEAF3842D45C}" destId="{AD864E4D-AAA0-4EA6-ABD6-828347F37CA5}" srcOrd="0" destOrd="2" presId="urn:microsoft.com/office/officeart/2005/8/layout/bList2#1"/>
    <dgm:cxn modelId="{F9E568FC-D6D4-4496-8620-7BDCB6290717}" type="presOf" srcId="{E1EFBE0F-12CC-4EED-9181-1C8CD1FC5C7E}" destId="{1393EEAD-0A2B-4943-B969-3A193381FBC2}" srcOrd="0" destOrd="2" presId="urn:microsoft.com/office/officeart/2005/8/layout/bList2#1"/>
    <dgm:cxn modelId="{66165EC9-8D16-4395-A9B4-000D6916D9A7}" type="presOf" srcId="{55279C28-02F9-40DC-A391-4E40EF9CC790}" destId="{7E026BAF-A476-4800-AC73-1CB04E15D7D1}" srcOrd="0" destOrd="0" presId="urn:microsoft.com/office/officeart/2005/8/layout/bList2#1"/>
    <dgm:cxn modelId="{41C99A80-C792-4C26-9948-E67F9F3EBDDE}" type="presOf" srcId="{B284F7E4-36B6-4425-A50F-AA1D1060DC44}" destId="{B19B3C9A-E19D-49A1-8C99-E83FE033F7EC}" srcOrd="0" destOrd="5" presId="urn:microsoft.com/office/officeart/2005/8/layout/bList2#1"/>
    <dgm:cxn modelId="{300E3837-AB37-458A-94DC-4371E856F422}" srcId="{27F1E57F-252A-4F57-AB75-E3C7C5696C08}" destId="{965C44FA-78E5-4B34-A301-87E7338CE84D}" srcOrd="4" destOrd="0" parTransId="{F1AC6003-3801-465C-A3E3-81977F96755D}" sibTransId="{DDD6161A-E041-4A8F-8386-E21CC805C880}"/>
    <dgm:cxn modelId="{3611E4D5-5697-426F-9FC5-60588BD9C922}" srcId="{60AD3708-BA44-4925-9D8E-FBC1ED340576}" destId="{E1EFBE0F-12CC-4EED-9181-1C8CD1FC5C7E}" srcOrd="2" destOrd="0" parTransId="{E772853B-6047-48AB-95F4-16A4FCFEC959}" sibTransId="{2AB2ED98-978D-434D-95A3-AA61421EBB4F}"/>
    <dgm:cxn modelId="{851C5F72-9C32-44FB-B4D0-0CCCE563049E}" type="presOf" srcId="{54055118-EEB8-45CC-B726-F6601C252E15}" destId="{B19B3C9A-E19D-49A1-8C99-E83FE033F7EC}" srcOrd="0" destOrd="1" presId="urn:microsoft.com/office/officeart/2005/8/layout/bList2#1"/>
    <dgm:cxn modelId="{41383E71-60DC-4F53-B2E7-AD06E6A0FBA9}" type="presOf" srcId="{156F441A-E977-48DD-BB5B-36631CE5E34F}" destId="{E65160CF-4E67-41D5-B1AD-2267396B3BDE}" srcOrd="0" destOrd="0" presId="urn:microsoft.com/office/officeart/2005/8/layout/bList2#1"/>
    <dgm:cxn modelId="{4F7920A7-E8E2-432E-AFC3-56BDE72AB5FF}" srcId="{156F441A-E977-48DD-BB5B-36631CE5E34F}" destId="{5D04668C-B32B-4845-BC85-BEAF3842D45C}" srcOrd="2" destOrd="0" parTransId="{E22D0E60-DAD8-4EFE-BF2A-12E7FADE9348}" sibTransId="{9FDF1B7F-75BC-4B35-8185-CF692B0C1869}"/>
    <dgm:cxn modelId="{B0CBD9A6-64D7-4C4F-B8AB-286C9A18CCEB}" type="presOf" srcId="{965C44FA-78E5-4B34-A301-87E7338CE84D}" destId="{B19B3C9A-E19D-49A1-8C99-E83FE033F7EC}" srcOrd="0" destOrd="4" presId="urn:microsoft.com/office/officeart/2005/8/layout/bList2#1"/>
    <dgm:cxn modelId="{61562C1C-4898-44DB-9C11-1E3CAC299312}" type="presOf" srcId="{77115680-2CBD-4E89-BE8B-05A276EF8CC4}" destId="{AD864E4D-AAA0-4EA6-ABD6-828347F37CA5}" srcOrd="0" destOrd="3" presId="urn:microsoft.com/office/officeart/2005/8/layout/bList2#1"/>
    <dgm:cxn modelId="{3454BD83-A2D3-4842-846F-E299EEBC3DC8}" type="presOf" srcId="{708D5DE1-C54C-4C0D-9CA3-84BBFB454D06}" destId="{AD864E4D-AAA0-4EA6-ABD6-828347F37CA5}" srcOrd="0" destOrd="0" presId="urn:microsoft.com/office/officeart/2005/8/layout/bList2#1"/>
    <dgm:cxn modelId="{C9101875-5829-49F5-9E4C-C7CD6EF467F3}" type="presOf" srcId="{852BA9E9-F9AE-4F88-B82D-05262FB9D941}" destId="{1393EEAD-0A2B-4943-B969-3A193381FBC2}" srcOrd="0" destOrd="0" presId="urn:microsoft.com/office/officeart/2005/8/layout/bList2#1"/>
    <dgm:cxn modelId="{C5252F66-482B-4E18-89AD-92E39C942196}" srcId="{60AD3708-BA44-4925-9D8E-FBC1ED340576}" destId="{9B940C37-DDB1-4EF5-BD44-3C70A6D2A8F2}" srcOrd="1" destOrd="0" parTransId="{B347CDB2-75EA-40A7-B3EF-4308581FBFBA}" sibTransId="{B7449DB2-7EAE-446A-AB59-AFAFE67D4BB9}"/>
    <dgm:cxn modelId="{14AF9942-6222-4007-8DF4-7AE60525D17A}" type="presOf" srcId="{34C3AA01-DEFD-4AB5-88FB-5A899367E8E5}" destId="{B19B3C9A-E19D-49A1-8C99-E83FE033F7EC}" srcOrd="0" destOrd="3" presId="urn:microsoft.com/office/officeart/2005/8/layout/bList2#1"/>
    <dgm:cxn modelId="{518AACFA-63E1-4DE0-BCB4-4873F07E7BEC}" type="presOf" srcId="{9B940C37-DDB1-4EF5-BD44-3C70A6D2A8F2}" destId="{1393EEAD-0A2B-4943-B969-3A193381FBC2}" srcOrd="0" destOrd="1" presId="urn:microsoft.com/office/officeart/2005/8/layout/bList2#1"/>
    <dgm:cxn modelId="{9730E01D-DF03-4973-A3A5-F1E5533B339D}" type="presOf" srcId="{415567D8-76BF-4C73-96E0-4ACF9F2B9904}" destId="{692D8688-B363-4D6A-AD04-0A79533B7060}" srcOrd="0" destOrd="0" presId="urn:microsoft.com/office/officeart/2005/8/layout/bList2#1"/>
    <dgm:cxn modelId="{60526055-4D00-44A5-B239-2F74502870FA}" type="presOf" srcId="{156F441A-E977-48DD-BB5B-36631CE5E34F}" destId="{AF4DE635-0934-4FCF-9CCC-6407AFF65FDF}" srcOrd="1" destOrd="0" presId="urn:microsoft.com/office/officeart/2005/8/layout/bList2#1"/>
    <dgm:cxn modelId="{B3303A6B-C0FC-4A92-A58B-E73FD9F86724}" srcId="{27F1E57F-252A-4F57-AB75-E3C7C5696C08}" destId="{B284F7E4-36B6-4425-A50F-AA1D1060DC44}" srcOrd="5" destOrd="0" parTransId="{11ABD80F-6B25-42FA-A9A8-13790CEDD103}" sibTransId="{0FB0C32A-EA7B-451F-A63A-10DF236A64D2}"/>
    <dgm:cxn modelId="{4E07E537-F36A-4475-9080-77DFA95DF74E}" type="presOf" srcId="{60AD3708-BA44-4925-9D8E-FBC1ED340576}" destId="{1A969D28-7B54-49ED-9548-C018D0C63261}" srcOrd="0" destOrd="0" presId="urn:microsoft.com/office/officeart/2005/8/layout/bList2#1"/>
    <dgm:cxn modelId="{FA86D85E-9694-4D5C-8AEC-E0C1250F7FDC}" type="presParOf" srcId="{692D8688-B363-4D6A-AD04-0A79533B7060}" destId="{840FF2EE-7714-4260-8C4D-8E60C0E82B3A}" srcOrd="0" destOrd="0" presId="urn:microsoft.com/office/officeart/2005/8/layout/bList2#1"/>
    <dgm:cxn modelId="{4B7F3BE1-0AB8-4309-91FB-0F16704E8B7A}" type="presParOf" srcId="{840FF2EE-7714-4260-8C4D-8E60C0E82B3A}" destId="{B19B3C9A-E19D-49A1-8C99-E83FE033F7EC}" srcOrd="0" destOrd="0" presId="urn:microsoft.com/office/officeart/2005/8/layout/bList2#1"/>
    <dgm:cxn modelId="{C5F03A07-39E8-472A-A954-0AF155FF5FDE}" type="presParOf" srcId="{840FF2EE-7714-4260-8C4D-8E60C0E82B3A}" destId="{644B3E84-7B5A-43DA-86D7-AC0846F42727}" srcOrd="1" destOrd="0" presId="urn:microsoft.com/office/officeart/2005/8/layout/bList2#1"/>
    <dgm:cxn modelId="{A2B1D0C6-A416-4AAA-B97E-4689E9BB7180}" type="presParOf" srcId="{840FF2EE-7714-4260-8C4D-8E60C0E82B3A}" destId="{6B14D55B-FCC1-4FB4-8D15-4A47AE81F9C2}" srcOrd="2" destOrd="0" presId="urn:microsoft.com/office/officeart/2005/8/layout/bList2#1"/>
    <dgm:cxn modelId="{865421B9-645E-424F-9423-3B3E229BA657}" type="presParOf" srcId="{840FF2EE-7714-4260-8C4D-8E60C0E82B3A}" destId="{C4E55B0B-4417-4E8A-A870-3FEF0B036965}" srcOrd="3" destOrd="0" presId="urn:microsoft.com/office/officeart/2005/8/layout/bList2#1"/>
    <dgm:cxn modelId="{78726409-F599-4B0F-B667-B4CEB70B9463}" type="presParOf" srcId="{692D8688-B363-4D6A-AD04-0A79533B7060}" destId="{67E2D745-238C-466B-8319-3E64CBB82A3C}" srcOrd="1" destOrd="0" presId="urn:microsoft.com/office/officeart/2005/8/layout/bList2#1"/>
    <dgm:cxn modelId="{95C5B98B-D51E-4544-AC25-FC5072818982}" type="presParOf" srcId="{692D8688-B363-4D6A-AD04-0A79533B7060}" destId="{6893C350-1740-4B6D-89B0-47F085A3F9B4}" srcOrd="2" destOrd="0" presId="urn:microsoft.com/office/officeart/2005/8/layout/bList2#1"/>
    <dgm:cxn modelId="{2FBEE006-03EE-4810-A6AA-D420CF3735C0}" type="presParOf" srcId="{6893C350-1740-4B6D-89B0-47F085A3F9B4}" destId="{1393EEAD-0A2B-4943-B969-3A193381FBC2}" srcOrd="0" destOrd="0" presId="urn:microsoft.com/office/officeart/2005/8/layout/bList2#1"/>
    <dgm:cxn modelId="{61FD5DA1-D51F-40FD-A298-E236C5C2ED57}" type="presParOf" srcId="{6893C350-1740-4B6D-89B0-47F085A3F9B4}" destId="{1A969D28-7B54-49ED-9548-C018D0C63261}" srcOrd="1" destOrd="0" presId="urn:microsoft.com/office/officeart/2005/8/layout/bList2#1"/>
    <dgm:cxn modelId="{5C04002D-5E00-47EE-A019-91A408064B8D}" type="presParOf" srcId="{6893C350-1740-4B6D-89B0-47F085A3F9B4}" destId="{ADB28AF9-E8ED-406D-96C3-7C9760577F06}" srcOrd="2" destOrd="0" presId="urn:microsoft.com/office/officeart/2005/8/layout/bList2#1"/>
    <dgm:cxn modelId="{C8FA594A-8A61-4C0D-A5C0-B20477D29F28}" type="presParOf" srcId="{6893C350-1740-4B6D-89B0-47F085A3F9B4}" destId="{E8FF09F8-2C2E-4636-88D4-335BB585F4A7}" srcOrd="3" destOrd="0" presId="urn:microsoft.com/office/officeart/2005/8/layout/bList2#1"/>
    <dgm:cxn modelId="{D3F2D283-F645-4FCB-862F-A8DB878BC19E}" type="presParOf" srcId="{692D8688-B363-4D6A-AD04-0A79533B7060}" destId="{7E026BAF-A476-4800-AC73-1CB04E15D7D1}" srcOrd="3" destOrd="0" presId="urn:microsoft.com/office/officeart/2005/8/layout/bList2#1"/>
    <dgm:cxn modelId="{DE1B89FB-095D-44E5-8A73-E34299851829}" type="presParOf" srcId="{692D8688-B363-4D6A-AD04-0A79533B7060}" destId="{8BED7C5C-8B6F-4F86-9B22-C07C8372D1EE}" srcOrd="4" destOrd="0" presId="urn:microsoft.com/office/officeart/2005/8/layout/bList2#1"/>
    <dgm:cxn modelId="{31061D5E-3D05-4794-B48C-C4F83AF21D9D}" type="presParOf" srcId="{8BED7C5C-8B6F-4F86-9B22-C07C8372D1EE}" destId="{AD864E4D-AAA0-4EA6-ABD6-828347F37CA5}" srcOrd="0" destOrd="0" presId="urn:microsoft.com/office/officeart/2005/8/layout/bList2#1"/>
    <dgm:cxn modelId="{4C6B1437-FBD7-4E6D-9A54-3DA6881196BD}" type="presParOf" srcId="{8BED7C5C-8B6F-4F86-9B22-C07C8372D1EE}" destId="{E65160CF-4E67-41D5-B1AD-2267396B3BDE}" srcOrd="1" destOrd="0" presId="urn:microsoft.com/office/officeart/2005/8/layout/bList2#1"/>
    <dgm:cxn modelId="{9912C396-C817-4960-8019-F4C5AFB42380}" type="presParOf" srcId="{8BED7C5C-8B6F-4F86-9B22-C07C8372D1EE}" destId="{AF4DE635-0934-4FCF-9CCC-6407AFF65FDF}" srcOrd="2" destOrd="0" presId="urn:microsoft.com/office/officeart/2005/8/layout/bList2#1"/>
    <dgm:cxn modelId="{E8795A6B-9CF8-46AC-B45D-BC07121C2552}" type="presParOf" srcId="{8BED7C5C-8B6F-4F86-9B22-C07C8372D1EE}" destId="{9B139FD1-4979-416B-9EF7-1AD2C7E041D4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681E51-B315-48B1-95D5-3EF4B58E36EF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15B8884-296F-4AC7-BCBE-4D56D529586F}">
      <dgm:prSet custT="1"/>
      <dgm:spPr/>
      <dgm:t>
        <a:bodyPr/>
        <a:lstStyle/>
        <a:p>
          <a:r>
            <a:rPr lang="hr-HR" sz="25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D</a:t>
          </a:r>
          <a:r>
            <a:rPr lang="en-GB" sz="25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obrovoljni</a:t>
          </a:r>
          <a:r>
            <a:rPr lang="en-GB" sz="25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instrument </a:t>
          </a:r>
          <a:r>
            <a:rPr lang="en-GB" sz="25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zaštite</a:t>
          </a:r>
          <a:r>
            <a:rPr lang="en-GB" sz="25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GB" sz="25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okoliša</a:t>
          </a:r>
          <a:r>
            <a:rPr lang="en-GB" sz="25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GB" sz="25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kojim</a:t>
          </a:r>
          <a:r>
            <a:rPr lang="en-GB" sz="25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se </a:t>
          </a:r>
          <a:r>
            <a:rPr lang="en-GB" sz="25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potiče</a:t>
          </a:r>
          <a:r>
            <a:rPr lang="en-GB" sz="25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GB" sz="25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zaštita</a:t>
          </a:r>
          <a:r>
            <a:rPr lang="en-GB" sz="25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GB" sz="25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okoliša</a:t>
          </a:r>
          <a:r>
            <a:rPr lang="en-GB" sz="25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i </a:t>
          </a:r>
          <a:r>
            <a:rPr lang="en-GB" sz="25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održiva</a:t>
          </a:r>
          <a:r>
            <a:rPr lang="en-GB" sz="25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GB" sz="25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potrošnja</a:t>
          </a:r>
          <a:r>
            <a:rPr lang="en-GB" sz="25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i </a:t>
          </a:r>
          <a:r>
            <a:rPr lang="en-GB" sz="25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proizvodnja</a:t>
          </a:r>
          <a:r>
            <a:rPr lang="hr-HR" sz="25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endParaRPr lang="en-US" sz="25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DA673E2E-6FAC-4588-91D8-2DA54C9191F8}" type="parTrans" cxnId="{10E37B2A-BBD6-4ECF-B6AA-63C1E20CB19D}">
      <dgm:prSet/>
      <dgm:spPr/>
      <dgm:t>
        <a:bodyPr/>
        <a:lstStyle/>
        <a:p>
          <a:endParaRPr lang="en-US"/>
        </a:p>
      </dgm:t>
    </dgm:pt>
    <dgm:pt modelId="{09D809D6-0D13-43EB-B608-D371AFCC413B}" type="sibTrans" cxnId="{10E37B2A-BBD6-4ECF-B6AA-63C1E20CB19D}">
      <dgm:prSet/>
      <dgm:spPr/>
      <dgm:t>
        <a:bodyPr/>
        <a:lstStyle/>
        <a:p>
          <a:endParaRPr lang="en-US"/>
        </a:p>
      </dgm:t>
    </dgm:pt>
    <dgm:pt modelId="{90EDA6DF-F163-4F18-8AEB-ED4D2BE7852E}">
      <dgm:prSet/>
      <dgm:spPr/>
      <dgm:t>
        <a:bodyPr/>
        <a:lstStyle/>
        <a:p>
          <a:r>
            <a:rPr lang="hr-HR" b="1" dirty="0"/>
            <a:t>Procedura</a:t>
          </a:r>
          <a:r>
            <a:rPr lang="hr-HR" dirty="0"/>
            <a:t> gdje se prilikom postupaka javne nabave uzimaju u obzir i elementi koji ne štete okolišu, već </a:t>
          </a:r>
          <a:r>
            <a:rPr lang="hr-HR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uvažavaju okolišne kriterije </a:t>
          </a:r>
          <a:endParaRPr lang="en-US" dirty="0"/>
        </a:p>
      </dgm:t>
    </dgm:pt>
    <dgm:pt modelId="{797D8A53-A71F-4606-BC95-FF1890F3F2B7}" type="parTrans" cxnId="{9F0BC74B-6647-4FF3-9D43-F4B0B160CEF9}">
      <dgm:prSet/>
      <dgm:spPr/>
      <dgm:t>
        <a:bodyPr/>
        <a:lstStyle/>
        <a:p>
          <a:endParaRPr lang="en-US"/>
        </a:p>
      </dgm:t>
    </dgm:pt>
    <dgm:pt modelId="{A90DB992-145B-4A85-908C-4A68A33DF24A}" type="sibTrans" cxnId="{9F0BC74B-6647-4FF3-9D43-F4B0B160CEF9}">
      <dgm:prSet/>
      <dgm:spPr/>
      <dgm:t>
        <a:bodyPr/>
        <a:lstStyle/>
        <a:p>
          <a:endParaRPr lang="en-US"/>
        </a:p>
      </dgm:t>
    </dgm:pt>
    <dgm:pt modelId="{F1ACFAF5-1C0A-4D11-9F43-A76A6A6D2087}">
      <dgm:prSet/>
      <dgm:spPr/>
      <dgm:t>
        <a:bodyPr/>
        <a:lstStyle/>
        <a:p>
          <a:r>
            <a:rPr lang="hr-HR" dirty="0"/>
            <a:t>Predstavlja </a:t>
          </a:r>
          <a:r>
            <a:rPr lang="hr-HR" b="1" dirty="0"/>
            <a:t>alat</a:t>
          </a:r>
          <a:r>
            <a:rPr lang="hr-HR" dirty="0"/>
            <a:t> za poboljšanje efikasnosti javne nabave dok se u isto vrijeme koristi snaga tržišta da bi se unaprijedile koristi od zdravog okoliša na lokalnoj, nacionalnoj i svjetskoj razini</a:t>
          </a:r>
          <a:endParaRPr lang="en-US" dirty="0"/>
        </a:p>
      </dgm:t>
    </dgm:pt>
    <dgm:pt modelId="{71F5F67A-D98F-44B1-8E20-A67C2A849DF1}" type="parTrans" cxnId="{6E5285E3-9127-4492-99BB-A3077E13FF13}">
      <dgm:prSet/>
      <dgm:spPr/>
      <dgm:t>
        <a:bodyPr/>
        <a:lstStyle/>
        <a:p>
          <a:endParaRPr lang="en-US"/>
        </a:p>
      </dgm:t>
    </dgm:pt>
    <dgm:pt modelId="{F6819256-B05B-41C0-BE4D-E876F16F0B47}" type="sibTrans" cxnId="{6E5285E3-9127-4492-99BB-A3077E13FF13}">
      <dgm:prSet/>
      <dgm:spPr/>
      <dgm:t>
        <a:bodyPr/>
        <a:lstStyle/>
        <a:p>
          <a:endParaRPr lang="en-US"/>
        </a:p>
      </dgm:t>
    </dgm:pt>
    <dgm:pt modelId="{9A5A8C2A-2CDA-4812-A3E4-572D1B683653}" type="pres">
      <dgm:prSet presAssocID="{D9681E51-B315-48B1-95D5-3EF4B58E36E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6B8CC454-9B04-4AE3-ACC9-84F76B836127}" type="pres">
      <dgm:prSet presAssocID="{D15B8884-296F-4AC7-BCBE-4D56D529586F}" presName="thickLine" presStyleLbl="alignNode1" presStyleIdx="0" presStyleCnt="3"/>
      <dgm:spPr/>
    </dgm:pt>
    <dgm:pt modelId="{F00E015F-C436-4E25-BE91-FE584564BA48}" type="pres">
      <dgm:prSet presAssocID="{D15B8884-296F-4AC7-BCBE-4D56D529586F}" presName="horz1" presStyleCnt="0"/>
      <dgm:spPr/>
    </dgm:pt>
    <dgm:pt modelId="{397E781B-0A16-4255-85AA-18CF24F9214C}" type="pres">
      <dgm:prSet presAssocID="{D15B8884-296F-4AC7-BCBE-4D56D529586F}" presName="tx1" presStyleLbl="revTx" presStyleIdx="0" presStyleCnt="3"/>
      <dgm:spPr/>
      <dgm:t>
        <a:bodyPr/>
        <a:lstStyle/>
        <a:p>
          <a:endParaRPr lang="hr-HR"/>
        </a:p>
      </dgm:t>
    </dgm:pt>
    <dgm:pt modelId="{78D80D29-61C1-4097-B063-3C61E9A1160A}" type="pres">
      <dgm:prSet presAssocID="{D15B8884-296F-4AC7-BCBE-4D56D529586F}" presName="vert1" presStyleCnt="0"/>
      <dgm:spPr/>
    </dgm:pt>
    <dgm:pt modelId="{C651252B-E483-4CA2-93BA-E74D36F0621A}" type="pres">
      <dgm:prSet presAssocID="{90EDA6DF-F163-4F18-8AEB-ED4D2BE7852E}" presName="thickLine" presStyleLbl="alignNode1" presStyleIdx="1" presStyleCnt="3"/>
      <dgm:spPr/>
    </dgm:pt>
    <dgm:pt modelId="{73729E36-86F9-4032-B8B9-0619D1CF1826}" type="pres">
      <dgm:prSet presAssocID="{90EDA6DF-F163-4F18-8AEB-ED4D2BE7852E}" presName="horz1" presStyleCnt="0"/>
      <dgm:spPr/>
    </dgm:pt>
    <dgm:pt modelId="{5B72D1E3-1909-4B84-9F84-24D99C35D586}" type="pres">
      <dgm:prSet presAssocID="{90EDA6DF-F163-4F18-8AEB-ED4D2BE7852E}" presName="tx1" presStyleLbl="revTx" presStyleIdx="1" presStyleCnt="3"/>
      <dgm:spPr/>
      <dgm:t>
        <a:bodyPr/>
        <a:lstStyle/>
        <a:p>
          <a:endParaRPr lang="hr-HR"/>
        </a:p>
      </dgm:t>
    </dgm:pt>
    <dgm:pt modelId="{9ABEACB3-626C-4ECB-8F15-8FA00F04F775}" type="pres">
      <dgm:prSet presAssocID="{90EDA6DF-F163-4F18-8AEB-ED4D2BE7852E}" presName="vert1" presStyleCnt="0"/>
      <dgm:spPr/>
    </dgm:pt>
    <dgm:pt modelId="{4662488B-5851-459F-BBA1-6C775378DB2D}" type="pres">
      <dgm:prSet presAssocID="{F1ACFAF5-1C0A-4D11-9F43-A76A6A6D2087}" presName="thickLine" presStyleLbl="alignNode1" presStyleIdx="2" presStyleCnt="3"/>
      <dgm:spPr/>
    </dgm:pt>
    <dgm:pt modelId="{65DB2E40-96BE-48C2-9CE0-EFE4CC898833}" type="pres">
      <dgm:prSet presAssocID="{F1ACFAF5-1C0A-4D11-9F43-A76A6A6D2087}" presName="horz1" presStyleCnt="0"/>
      <dgm:spPr/>
    </dgm:pt>
    <dgm:pt modelId="{62623927-F114-41C3-A3B2-B51F15A86428}" type="pres">
      <dgm:prSet presAssocID="{F1ACFAF5-1C0A-4D11-9F43-A76A6A6D2087}" presName="tx1" presStyleLbl="revTx" presStyleIdx="2" presStyleCnt="3"/>
      <dgm:spPr/>
      <dgm:t>
        <a:bodyPr/>
        <a:lstStyle/>
        <a:p>
          <a:endParaRPr lang="hr-HR"/>
        </a:p>
      </dgm:t>
    </dgm:pt>
    <dgm:pt modelId="{3C4AE1F9-ABA7-441E-A367-2199A543561E}" type="pres">
      <dgm:prSet presAssocID="{F1ACFAF5-1C0A-4D11-9F43-A76A6A6D2087}" presName="vert1" presStyleCnt="0"/>
      <dgm:spPr/>
    </dgm:pt>
  </dgm:ptLst>
  <dgm:cxnLst>
    <dgm:cxn modelId="{67A1B9D4-5C62-4D8A-B36A-3044F7CEBF4A}" type="presOf" srcId="{D9681E51-B315-48B1-95D5-3EF4B58E36EF}" destId="{9A5A8C2A-2CDA-4812-A3E4-572D1B683653}" srcOrd="0" destOrd="0" presId="urn:microsoft.com/office/officeart/2008/layout/LinedList"/>
    <dgm:cxn modelId="{E0980C35-3140-4668-8BD4-12FE6198244E}" type="presOf" srcId="{90EDA6DF-F163-4F18-8AEB-ED4D2BE7852E}" destId="{5B72D1E3-1909-4B84-9F84-24D99C35D586}" srcOrd="0" destOrd="0" presId="urn:microsoft.com/office/officeart/2008/layout/LinedList"/>
    <dgm:cxn modelId="{6E5285E3-9127-4492-99BB-A3077E13FF13}" srcId="{D9681E51-B315-48B1-95D5-3EF4B58E36EF}" destId="{F1ACFAF5-1C0A-4D11-9F43-A76A6A6D2087}" srcOrd="2" destOrd="0" parTransId="{71F5F67A-D98F-44B1-8E20-A67C2A849DF1}" sibTransId="{F6819256-B05B-41C0-BE4D-E876F16F0B47}"/>
    <dgm:cxn modelId="{10E37B2A-BBD6-4ECF-B6AA-63C1E20CB19D}" srcId="{D9681E51-B315-48B1-95D5-3EF4B58E36EF}" destId="{D15B8884-296F-4AC7-BCBE-4D56D529586F}" srcOrd="0" destOrd="0" parTransId="{DA673E2E-6FAC-4588-91D8-2DA54C9191F8}" sibTransId="{09D809D6-0D13-43EB-B608-D371AFCC413B}"/>
    <dgm:cxn modelId="{3DB59D0A-AA43-4884-9829-FC31B6FCA692}" type="presOf" srcId="{D15B8884-296F-4AC7-BCBE-4D56D529586F}" destId="{397E781B-0A16-4255-85AA-18CF24F9214C}" srcOrd="0" destOrd="0" presId="urn:microsoft.com/office/officeart/2008/layout/LinedList"/>
    <dgm:cxn modelId="{556D9EFC-CEA0-4890-81E4-EAC8AAEF9FF8}" type="presOf" srcId="{F1ACFAF5-1C0A-4D11-9F43-A76A6A6D2087}" destId="{62623927-F114-41C3-A3B2-B51F15A86428}" srcOrd="0" destOrd="0" presId="urn:microsoft.com/office/officeart/2008/layout/LinedList"/>
    <dgm:cxn modelId="{9F0BC74B-6647-4FF3-9D43-F4B0B160CEF9}" srcId="{D9681E51-B315-48B1-95D5-3EF4B58E36EF}" destId="{90EDA6DF-F163-4F18-8AEB-ED4D2BE7852E}" srcOrd="1" destOrd="0" parTransId="{797D8A53-A71F-4606-BC95-FF1890F3F2B7}" sibTransId="{A90DB992-145B-4A85-908C-4A68A33DF24A}"/>
    <dgm:cxn modelId="{DE300FE3-6265-4254-B2A0-7B94E5CCB847}" type="presParOf" srcId="{9A5A8C2A-2CDA-4812-A3E4-572D1B683653}" destId="{6B8CC454-9B04-4AE3-ACC9-84F76B836127}" srcOrd="0" destOrd="0" presId="urn:microsoft.com/office/officeart/2008/layout/LinedList"/>
    <dgm:cxn modelId="{16306F92-0459-40D4-A2B5-34007DA39C9C}" type="presParOf" srcId="{9A5A8C2A-2CDA-4812-A3E4-572D1B683653}" destId="{F00E015F-C436-4E25-BE91-FE584564BA48}" srcOrd="1" destOrd="0" presId="urn:microsoft.com/office/officeart/2008/layout/LinedList"/>
    <dgm:cxn modelId="{324A31A1-B527-4045-8355-FF89FEB69978}" type="presParOf" srcId="{F00E015F-C436-4E25-BE91-FE584564BA48}" destId="{397E781B-0A16-4255-85AA-18CF24F9214C}" srcOrd="0" destOrd="0" presId="urn:microsoft.com/office/officeart/2008/layout/LinedList"/>
    <dgm:cxn modelId="{056B2955-4E46-436B-A60C-A07AEA7DD03A}" type="presParOf" srcId="{F00E015F-C436-4E25-BE91-FE584564BA48}" destId="{78D80D29-61C1-4097-B063-3C61E9A1160A}" srcOrd="1" destOrd="0" presId="urn:microsoft.com/office/officeart/2008/layout/LinedList"/>
    <dgm:cxn modelId="{2D026A51-C2AF-45B8-BF10-FCB449A925EC}" type="presParOf" srcId="{9A5A8C2A-2CDA-4812-A3E4-572D1B683653}" destId="{C651252B-E483-4CA2-93BA-E74D36F0621A}" srcOrd="2" destOrd="0" presId="urn:microsoft.com/office/officeart/2008/layout/LinedList"/>
    <dgm:cxn modelId="{0D3FD839-E9AE-4133-9AE4-C98F0AFC9D47}" type="presParOf" srcId="{9A5A8C2A-2CDA-4812-A3E4-572D1B683653}" destId="{73729E36-86F9-4032-B8B9-0619D1CF1826}" srcOrd="3" destOrd="0" presId="urn:microsoft.com/office/officeart/2008/layout/LinedList"/>
    <dgm:cxn modelId="{18BBDA0A-9B1E-4811-BC14-168F6AD90152}" type="presParOf" srcId="{73729E36-86F9-4032-B8B9-0619D1CF1826}" destId="{5B72D1E3-1909-4B84-9F84-24D99C35D586}" srcOrd="0" destOrd="0" presId="urn:microsoft.com/office/officeart/2008/layout/LinedList"/>
    <dgm:cxn modelId="{295EBE5A-E78C-4E2D-A8FC-9E237FFA2AA3}" type="presParOf" srcId="{73729E36-86F9-4032-B8B9-0619D1CF1826}" destId="{9ABEACB3-626C-4ECB-8F15-8FA00F04F775}" srcOrd="1" destOrd="0" presId="urn:microsoft.com/office/officeart/2008/layout/LinedList"/>
    <dgm:cxn modelId="{B897A146-591F-43D3-9DA9-A36E11D3A9E3}" type="presParOf" srcId="{9A5A8C2A-2CDA-4812-A3E4-572D1B683653}" destId="{4662488B-5851-459F-BBA1-6C775378DB2D}" srcOrd="4" destOrd="0" presId="urn:microsoft.com/office/officeart/2008/layout/LinedList"/>
    <dgm:cxn modelId="{0EB95FF5-FFB5-4C4D-A405-4404A5C1C0E6}" type="presParOf" srcId="{9A5A8C2A-2CDA-4812-A3E4-572D1B683653}" destId="{65DB2E40-96BE-48C2-9CE0-EFE4CC898833}" srcOrd="5" destOrd="0" presId="urn:microsoft.com/office/officeart/2008/layout/LinedList"/>
    <dgm:cxn modelId="{7A9821CB-A389-4377-AAAF-1D18BC1679F6}" type="presParOf" srcId="{65DB2E40-96BE-48C2-9CE0-EFE4CC898833}" destId="{62623927-F114-41C3-A3B2-B51F15A86428}" srcOrd="0" destOrd="0" presId="urn:microsoft.com/office/officeart/2008/layout/LinedList"/>
    <dgm:cxn modelId="{A11712E6-2DF0-42B4-A18F-B1EA72751268}" type="presParOf" srcId="{65DB2E40-96BE-48C2-9CE0-EFE4CC898833}" destId="{3C4AE1F9-ABA7-441E-A367-2199A543561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21C842-AE7F-4EB4-A3C9-246BFB7F73A4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70E0F760-0376-43A8-866C-9DFA3A74B08D}">
      <dgm:prSet phldrT="[Tekst]" custT="1"/>
      <dgm:spPr/>
      <dgm:t>
        <a:bodyPr/>
        <a:lstStyle/>
        <a:p>
          <a:r>
            <a:rPr lang="hr-HR" sz="2400" noProof="0" dirty="0"/>
            <a:t>Ukupna vrijednost javne nabave u 2018. godini u RH = 46,63 milijardi kuna </a:t>
          </a:r>
        </a:p>
        <a:p>
          <a:r>
            <a:rPr lang="hr-HR" sz="2400" noProof="0" dirty="0"/>
            <a:t>Broj ugovora javne nabave u 2018. godini u RH = 18.112</a:t>
          </a:r>
        </a:p>
      </dgm:t>
    </dgm:pt>
    <dgm:pt modelId="{9BA45B75-1B4C-47F6-8B3A-442B7B0299BA}" type="parTrans" cxnId="{74E28615-E2A9-469E-B3AA-499B38FE1C2D}">
      <dgm:prSet/>
      <dgm:spPr/>
      <dgm:t>
        <a:bodyPr/>
        <a:lstStyle/>
        <a:p>
          <a:endParaRPr lang="hr-HR" sz="2500"/>
        </a:p>
      </dgm:t>
    </dgm:pt>
    <dgm:pt modelId="{C4AF91C8-B560-4936-BFBE-B201CE328D00}" type="sibTrans" cxnId="{74E28615-E2A9-469E-B3AA-499B38FE1C2D}">
      <dgm:prSet/>
      <dgm:spPr/>
      <dgm:t>
        <a:bodyPr/>
        <a:lstStyle/>
        <a:p>
          <a:endParaRPr lang="hr-HR" sz="2500"/>
        </a:p>
      </dgm:t>
    </dgm:pt>
    <dgm:pt modelId="{24A73DF9-D300-4E84-9F53-717F3A242DB1}">
      <dgm:prSet phldrT="[Tekst]" custT="1"/>
      <dgm:spPr/>
      <dgm:t>
        <a:bodyPr/>
        <a:lstStyle/>
        <a:p>
          <a:pPr>
            <a:spcAft>
              <a:spcPts val="0"/>
            </a:spcAft>
          </a:pPr>
          <a:r>
            <a:rPr lang="hr-HR" sz="2400" noProof="0" dirty="0"/>
            <a:t>Ukupna vrijednost zelene javne nabave u 2018. godini u RH = 1.437.968.211 kuna što čini 3,08% od ukupne vrijednosti nabave</a:t>
          </a:r>
        </a:p>
        <a:p>
          <a:pPr>
            <a:spcAft>
              <a:spcPts val="0"/>
            </a:spcAft>
          </a:pPr>
          <a:r>
            <a:rPr lang="hr-HR" sz="2400" noProof="0" dirty="0"/>
            <a:t> Broj ugovora zelene javne nabave u 2018. godini u RH = 541, što čini 2,98% od ukupnog broja ugovora</a:t>
          </a:r>
        </a:p>
        <a:p>
          <a:pPr>
            <a:spcAft>
              <a:spcPct val="35000"/>
            </a:spcAft>
          </a:pPr>
          <a:r>
            <a:rPr lang="hr-HR" sz="2400" noProof="0" dirty="0"/>
            <a:t> </a:t>
          </a:r>
        </a:p>
      </dgm:t>
    </dgm:pt>
    <dgm:pt modelId="{72A17353-80DA-4D91-9074-14ED35448F10}" type="parTrans" cxnId="{E2701904-CCE8-45B6-8DFC-436B003D167F}">
      <dgm:prSet/>
      <dgm:spPr/>
      <dgm:t>
        <a:bodyPr/>
        <a:lstStyle/>
        <a:p>
          <a:endParaRPr lang="hr-HR" sz="2500"/>
        </a:p>
      </dgm:t>
    </dgm:pt>
    <dgm:pt modelId="{452E0DD4-7173-4862-AEC0-907571BA060E}" type="sibTrans" cxnId="{E2701904-CCE8-45B6-8DFC-436B003D167F}">
      <dgm:prSet/>
      <dgm:spPr/>
      <dgm:t>
        <a:bodyPr/>
        <a:lstStyle/>
        <a:p>
          <a:endParaRPr lang="hr-HR" sz="2500"/>
        </a:p>
      </dgm:t>
    </dgm:pt>
    <dgm:pt modelId="{018ACF2A-CF91-474C-B905-7C8A766A021D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hr-HR" sz="2500" kern="1200" noProof="0" dirty="0"/>
            <a:t>406 ugovora javne nabave robe = 989,8 </a:t>
          </a:r>
          <a:r>
            <a:rPr lang="hr-HR" sz="2500" kern="1200" noProof="0" dirty="0" err="1"/>
            <a:t>mil</a:t>
          </a:r>
          <a:r>
            <a:rPr lang="hr-HR" sz="2500" kern="1200" noProof="0" dirty="0"/>
            <a:t> kuna (</a:t>
          </a:r>
          <a:r>
            <a:rPr lang="hr-HR" sz="2500" kern="1200" dirty="0">
              <a:latin typeface="Calibri" panose="020F0502020204030204"/>
              <a:ea typeface="+mn-ea"/>
              <a:cs typeface="+mn-cs"/>
            </a:rPr>
            <a:t>električna energija, automobili, autobusi, specijalna teretna komunalna vozila, informatička oprema, prehrambeni proizvodi, medicinsko-tehnička oprema, sredstva za čišćenje, </a:t>
          </a:r>
          <a:r>
            <a:rPr lang="hr-HR" sz="2500" kern="1200" noProof="0" dirty="0"/>
            <a:t>itd.)</a:t>
          </a:r>
        </a:p>
        <a:p>
          <a:pPr>
            <a:spcAft>
              <a:spcPts val="0"/>
            </a:spcAft>
          </a:pPr>
          <a:r>
            <a:rPr lang="hr-HR" sz="2500" kern="1200" noProof="0" dirty="0"/>
            <a:t>64 ugovora javne nabave radova = 234,1 milijuna kuna (ceste, zgrade, odlagališta otpada)</a:t>
          </a:r>
        </a:p>
        <a:p>
          <a:pPr>
            <a:spcAft>
              <a:spcPts val="0"/>
            </a:spcAft>
          </a:pPr>
          <a:r>
            <a:rPr lang="hr-HR" sz="2500" kern="1200" noProof="0" dirty="0"/>
            <a:t>71 ugovora javne nabave usluga = 213,9 milijuna kuna (usluge čišćenja, prijevoz, veterinarske usluge)</a:t>
          </a:r>
        </a:p>
      </dgm:t>
    </dgm:pt>
    <dgm:pt modelId="{C9FAB1AA-E460-4635-858E-33C6F4972C1D}" type="parTrans" cxnId="{1FA64B21-5886-4D00-BC87-578A4503BEAD}">
      <dgm:prSet/>
      <dgm:spPr/>
      <dgm:t>
        <a:bodyPr/>
        <a:lstStyle/>
        <a:p>
          <a:endParaRPr lang="hr-HR" sz="2500"/>
        </a:p>
      </dgm:t>
    </dgm:pt>
    <dgm:pt modelId="{4B3DB4E0-E196-46CE-8B1C-30FC10A6C4A8}" type="sibTrans" cxnId="{1FA64B21-5886-4D00-BC87-578A4503BEAD}">
      <dgm:prSet/>
      <dgm:spPr/>
      <dgm:t>
        <a:bodyPr/>
        <a:lstStyle/>
        <a:p>
          <a:endParaRPr lang="hr-HR" sz="2500"/>
        </a:p>
      </dgm:t>
    </dgm:pt>
    <dgm:pt modelId="{654B50D9-F438-416A-8E8B-7A074861F357}" type="pres">
      <dgm:prSet presAssocID="{3D21C842-AE7F-4EB4-A3C9-246BFB7F73A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75944828-8686-4CE1-813C-89AF2B1EB1BA}" type="pres">
      <dgm:prSet presAssocID="{70E0F760-0376-43A8-866C-9DFA3A74B08D}" presName="thickLine" presStyleLbl="alignNode1" presStyleIdx="0" presStyleCnt="3"/>
      <dgm:spPr/>
    </dgm:pt>
    <dgm:pt modelId="{EF57CD5D-1D70-49F3-B5C9-39E3C65CB0A1}" type="pres">
      <dgm:prSet presAssocID="{70E0F760-0376-43A8-866C-9DFA3A74B08D}" presName="horz1" presStyleCnt="0"/>
      <dgm:spPr/>
    </dgm:pt>
    <dgm:pt modelId="{66CD741A-04BE-4AE0-8151-CFA044B1125A}" type="pres">
      <dgm:prSet presAssocID="{70E0F760-0376-43A8-866C-9DFA3A74B08D}" presName="tx1" presStyleLbl="revTx" presStyleIdx="0" presStyleCnt="3" custScaleY="53262"/>
      <dgm:spPr/>
      <dgm:t>
        <a:bodyPr/>
        <a:lstStyle/>
        <a:p>
          <a:endParaRPr lang="hr-HR"/>
        </a:p>
      </dgm:t>
    </dgm:pt>
    <dgm:pt modelId="{CEB59CD1-F9B4-4D45-935B-F5B5783CB601}" type="pres">
      <dgm:prSet presAssocID="{70E0F760-0376-43A8-866C-9DFA3A74B08D}" presName="vert1" presStyleCnt="0"/>
      <dgm:spPr/>
    </dgm:pt>
    <dgm:pt modelId="{F98F2007-C0C3-4E68-8FAA-A12A20FE1F3C}" type="pres">
      <dgm:prSet presAssocID="{24A73DF9-D300-4E84-9F53-717F3A242DB1}" presName="thickLine" presStyleLbl="alignNode1" presStyleIdx="1" presStyleCnt="3"/>
      <dgm:spPr/>
    </dgm:pt>
    <dgm:pt modelId="{03AB4A42-92CF-40BE-8EB1-C1D3CD393D26}" type="pres">
      <dgm:prSet presAssocID="{24A73DF9-D300-4E84-9F53-717F3A242DB1}" presName="horz1" presStyleCnt="0"/>
      <dgm:spPr/>
    </dgm:pt>
    <dgm:pt modelId="{E19E7FDA-0894-408C-BB69-B6F08341DEDA}" type="pres">
      <dgm:prSet presAssocID="{24A73DF9-D300-4E84-9F53-717F3A242DB1}" presName="tx1" presStyleLbl="revTx" presStyleIdx="1" presStyleCnt="3" custScaleY="73663"/>
      <dgm:spPr/>
      <dgm:t>
        <a:bodyPr/>
        <a:lstStyle/>
        <a:p>
          <a:endParaRPr lang="hr-HR"/>
        </a:p>
      </dgm:t>
    </dgm:pt>
    <dgm:pt modelId="{3A6E3790-0E4F-4C25-BBD7-2B0C2FD4C6BC}" type="pres">
      <dgm:prSet presAssocID="{24A73DF9-D300-4E84-9F53-717F3A242DB1}" presName="vert1" presStyleCnt="0"/>
      <dgm:spPr/>
    </dgm:pt>
    <dgm:pt modelId="{8E95AC90-10BB-4951-996F-5A8CCCDDA6F0}" type="pres">
      <dgm:prSet presAssocID="{018ACF2A-CF91-474C-B905-7C8A766A021D}" presName="thickLine" presStyleLbl="alignNode1" presStyleIdx="2" presStyleCnt="3"/>
      <dgm:spPr/>
    </dgm:pt>
    <dgm:pt modelId="{35F033D9-78F1-44C8-8B96-B637C6E6A88B}" type="pres">
      <dgm:prSet presAssocID="{018ACF2A-CF91-474C-B905-7C8A766A021D}" presName="horz1" presStyleCnt="0"/>
      <dgm:spPr/>
    </dgm:pt>
    <dgm:pt modelId="{F5EB1208-2A27-4D06-A2E1-1FD70E12A9C5}" type="pres">
      <dgm:prSet presAssocID="{018ACF2A-CF91-474C-B905-7C8A766A021D}" presName="tx1" presStyleLbl="revTx" presStyleIdx="2" presStyleCnt="3"/>
      <dgm:spPr/>
      <dgm:t>
        <a:bodyPr/>
        <a:lstStyle/>
        <a:p>
          <a:endParaRPr lang="hr-HR"/>
        </a:p>
      </dgm:t>
    </dgm:pt>
    <dgm:pt modelId="{63951E27-143B-444C-BDA0-605FA8A83AE5}" type="pres">
      <dgm:prSet presAssocID="{018ACF2A-CF91-474C-B905-7C8A766A021D}" presName="vert1" presStyleCnt="0"/>
      <dgm:spPr/>
    </dgm:pt>
  </dgm:ptLst>
  <dgm:cxnLst>
    <dgm:cxn modelId="{B0DCD1B3-4A17-40BB-B6F0-E496BB5D3BD2}" type="presOf" srcId="{24A73DF9-D300-4E84-9F53-717F3A242DB1}" destId="{E19E7FDA-0894-408C-BB69-B6F08341DEDA}" srcOrd="0" destOrd="0" presId="urn:microsoft.com/office/officeart/2008/layout/LinedList"/>
    <dgm:cxn modelId="{E2701904-CCE8-45B6-8DFC-436B003D167F}" srcId="{3D21C842-AE7F-4EB4-A3C9-246BFB7F73A4}" destId="{24A73DF9-D300-4E84-9F53-717F3A242DB1}" srcOrd="1" destOrd="0" parTransId="{72A17353-80DA-4D91-9074-14ED35448F10}" sibTransId="{452E0DD4-7173-4862-AEC0-907571BA060E}"/>
    <dgm:cxn modelId="{D2C6A215-84EF-44F2-968B-DBFE4BC983F2}" type="presOf" srcId="{018ACF2A-CF91-474C-B905-7C8A766A021D}" destId="{F5EB1208-2A27-4D06-A2E1-1FD70E12A9C5}" srcOrd="0" destOrd="0" presId="urn:microsoft.com/office/officeart/2008/layout/LinedList"/>
    <dgm:cxn modelId="{87DA8F84-D889-4499-BEDD-557DB1669311}" type="presOf" srcId="{70E0F760-0376-43A8-866C-9DFA3A74B08D}" destId="{66CD741A-04BE-4AE0-8151-CFA044B1125A}" srcOrd="0" destOrd="0" presId="urn:microsoft.com/office/officeart/2008/layout/LinedList"/>
    <dgm:cxn modelId="{74E28615-E2A9-469E-B3AA-499B38FE1C2D}" srcId="{3D21C842-AE7F-4EB4-A3C9-246BFB7F73A4}" destId="{70E0F760-0376-43A8-866C-9DFA3A74B08D}" srcOrd="0" destOrd="0" parTransId="{9BA45B75-1B4C-47F6-8B3A-442B7B0299BA}" sibTransId="{C4AF91C8-B560-4936-BFBE-B201CE328D00}"/>
    <dgm:cxn modelId="{70C2CE5C-0A2C-45FC-825E-291F51A44CB6}" type="presOf" srcId="{3D21C842-AE7F-4EB4-A3C9-246BFB7F73A4}" destId="{654B50D9-F438-416A-8E8B-7A074861F357}" srcOrd="0" destOrd="0" presId="urn:microsoft.com/office/officeart/2008/layout/LinedList"/>
    <dgm:cxn modelId="{1FA64B21-5886-4D00-BC87-578A4503BEAD}" srcId="{3D21C842-AE7F-4EB4-A3C9-246BFB7F73A4}" destId="{018ACF2A-CF91-474C-B905-7C8A766A021D}" srcOrd="2" destOrd="0" parTransId="{C9FAB1AA-E460-4635-858E-33C6F4972C1D}" sibTransId="{4B3DB4E0-E196-46CE-8B1C-30FC10A6C4A8}"/>
    <dgm:cxn modelId="{55B83ED8-129B-4D67-8A8B-1A75D2CDA03B}" type="presParOf" srcId="{654B50D9-F438-416A-8E8B-7A074861F357}" destId="{75944828-8686-4CE1-813C-89AF2B1EB1BA}" srcOrd="0" destOrd="0" presId="urn:microsoft.com/office/officeart/2008/layout/LinedList"/>
    <dgm:cxn modelId="{77409CC1-13EA-462C-812A-53E5CBEA6AC6}" type="presParOf" srcId="{654B50D9-F438-416A-8E8B-7A074861F357}" destId="{EF57CD5D-1D70-49F3-B5C9-39E3C65CB0A1}" srcOrd="1" destOrd="0" presId="urn:microsoft.com/office/officeart/2008/layout/LinedList"/>
    <dgm:cxn modelId="{F77F620A-7DDE-447D-B98C-4FDA623834D1}" type="presParOf" srcId="{EF57CD5D-1D70-49F3-B5C9-39E3C65CB0A1}" destId="{66CD741A-04BE-4AE0-8151-CFA044B1125A}" srcOrd="0" destOrd="0" presId="urn:microsoft.com/office/officeart/2008/layout/LinedList"/>
    <dgm:cxn modelId="{AC3BEF82-4D2B-4571-9805-7E7E373909FF}" type="presParOf" srcId="{EF57CD5D-1D70-49F3-B5C9-39E3C65CB0A1}" destId="{CEB59CD1-F9B4-4D45-935B-F5B5783CB601}" srcOrd="1" destOrd="0" presId="urn:microsoft.com/office/officeart/2008/layout/LinedList"/>
    <dgm:cxn modelId="{D64E99FB-CA18-4AD0-AC56-EFFE054AE52C}" type="presParOf" srcId="{654B50D9-F438-416A-8E8B-7A074861F357}" destId="{F98F2007-C0C3-4E68-8FAA-A12A20FE1F3C}" srcOrd="2" destOrd="0" presId="urn:microsoft.com/office/officeart/2008/layout/LinedList"/>
    <dgm:cxn modelId="{EAF86E0C-93DE-4EE7-860D-13385E03F80A}" type="presParOf" srcId="{654B50D9-F438-416A-8E8B-7A074861F357}" destId="{03AB4A42-92CF-40BE-8EB1-C1D3CD393D26}" srcOrd="3" destOrd="0" presId="urn:microsoft.com/office/officeart/2008/layout/LinedList"/>
    <dgm:cxn modelId="{4D9F27F6-261B-47C6-9489-C117EC7329D5}" type="presParOf" srcId="{03AB4A42-92CF-40BE-8EB1-C1D3CD393D26}" destId="{E19E7FDA-0894-408C-BB69-B6F08341DEDA}" srcOrd="0" destOrd="0" presId="urn:microsoft.com/office/officeart/2008/layout/LinedList"/>
    <dgm:cxn modelId="{77469099-4EED-45CD-AC22-1D6B5C83687D}" type="presParOf" srcId="{03AB4A42-92CF-40BE-8EB1-C1D3CD393D26}" destId="{3A6E3790-0E4F-4C25-BBD7-2B0C2FD4C6BC}" srcOrd="1" destOrd="0" presId="urn:microsoft.com/office/officeart/2008/layout/LinedList"/>
    <dgm:cxn modelId="{1A6A970E-BA2D-426B-AAA6-AD0CC3802BBA}" type="presParOf" srcId="{654B50D9-F438-416A-8E8B-7A074861F357}" destId="{8E95AC90-10BB-4951-996F-5A8CCCDDA6F0}" srcOrd="4" destOrd="0" presId="urn:microsoft.com/office/officeart/2008/layout/LinedList"/>
    <dgm:cxn modelId="{71EFCC2B-6BFA-49F9-838B-7B722969EBA3}" type="presParOf" srcId="{654B50D9-F438-416A-8E8B-7A074861F357}" destId="{35F033D9-78F1-44C8-8B96-B637C6E6A88B}" srcOrd="5" destOrd="0" presId="urn:microsoft.com/office/officeart/2008/layout/LinedList"/>
    <dgm:cxn modelId="{D7E2AAE6-7E55-4079-AB6A-F26BEE4E2565}" type="presParOf" srcId="{35F033D9-78F1-44C8-8B96-B637C6E6A88B}" destId="{F5EB1208-2A27-4D06-A2E1-1FD70E12A9C5}" srcOrd="0" destOrd="0" presId="urn:microsoft.com/office/officeart/2008/layout/LinedList"/>
    <dgm:cxn modelId="{B8E303A4-835D-499D-BAE4-2FA0928F1E36}" type="presParOf" srcId="{35F033D9-78F1-44C8-8B96-B637C6E6A88B}" destId="{63951E27-143B-444C-BDA0-605FA8A83AE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FE9702A-0BD1-42E2-9EC9-85E36C4402B7}" type="doc">
      <dgm:prSet loTypeId="urn:microsoft.com/office/officeart/2008/layout/IncreasingCircleProces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hr-HR"/>
        </a:p>
      </dgm:t>
    </dgm:pt>
    <dgm:pt modelId="{E396B5E0-11F2-4786-969B-96D5E27957B5}">
      <dgm:prSet phldrT="[Text]"/>
      <dgm:spPr/>
      <dgm:t>
        <a:bodyPr/>
        <a:lstStyle/>
        <a:p>
          <a:r>
            <a:rPr lang="hr-HR" dirty="0"/>
            <a:t>Osnovna mjerila za ZeJN</a:t>
          </a:r>
        </a:p>
      </dgm:t>
    </dgm:pt>
    <dgm:pt modelId="{66E7BD3F-B32D-4E6F-AF37-F3322D852457}" type="parTrans" cxnId="{0FE83CBB-92A3-40FA-B19C-A422B27CFD56}">
      <dgm:prSet/>
      <dgm:spPr/>
      <dgm:t>
        <a:bodyPr/>
        <a:lstStyle/>
        <a:p>
          <a:endParaRPr lang="hr-HR"/>
        </a:p>
      </dgm:t>
    </dgm:pt>
    <dgm:pt modelId="{9DD115CA-277E-4191-B930-09DFF3BD93F7}" type="sibTrans" cxnId="{0FE83CBB-92A3-40FA-B19C-A422B27CFD56}">
      <dgm:prSet/>
      <dgm:spPr/>
      <dgm:t>
        <a:bodyPr/>
        <a:lstStyle/>
        <a:p>
          <a:endParaRPr lang="hr-HR"/>
        </a:p>
      </dgm:t>
    </dgm:pt>
    <dgm:pt modelId="{7F22F490-7307-43F8-B14B-29752192D100}">
      <dgm:prSet phldrT="[Text]"/>
      <dgm:spPr/>
      <dgm:t>
        <a:bodyPr/>
        <a:lstStyle/>
        <a:p>
          <a:r>
            <a:rPr lang="hr-HR" dirty="0"/>
            <a:t>Sveobuhvatna mjerila za ZeJN</a:t>
          </a:r>
        </a:p>
      </dgm:t>
    </dgm:pt>
    <dgm:pt modelId="{56F20D4B-43CF-4408-883E-09F0333A82B5}" type="parTrans" cxnId="{22778350-99DF-4BC4-B0F8-B6D5780CD8B5}">
      <dgm:prSet/>
      <dgm:spPr/>
      <dgm:t>
        <a:bodyPr/>
        <a:lstStyle/>
        <a:p>
          <a:endParaRPr lang="hr-HR"/>
        </a:p>
      </dgm:t>
    </dgm:pt>
    <dgm:pt modelId="{05DF429C-B138-464D-9B28-188B51CC0B1F}" type="sibTrans" cxnId="{22778350-99DF-4BC4-B0F8-B6D5780CD8B5}">
      <dgm:prSet/>
      <dgm:spPr/>
      <dgm:t>
        <a:bodyPr/>
        <a:lstStyle/>
        <a:p>
          <a:endParaRPr lang="hr-HR"/>
        </a:p>
      </dgm:t>
    </dgm:pt>
    <dgm:pt modelId="{B2E2A254-969C-49B1-BE0B-B9E9867D16C1}">
      <dgm:prSet phldrT="[Text]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hr-HR" dirty="0"/>
            <a:t>Primjenjiva za svakog naručitelja</a:t>
          </a:r>
        </a:p>
      </dgm:t>
    </dgm:pt>
    <dgm:pt modelId="{490DC99B-C958-41F4-A38C-6D06D388D8EA}" type="parTrans" cxnId="{61588E26-FDA2-4669-B89D-4ACE2F8E4FA3}">
      <dgm:prSet/>
      <dgm:spPr/>
      <dgm:t>
        <a:bodyPr/>
        <a:lstStyle/>
        <a:p>
          <a:endParaRPr lang="hr-HR"/>
        </a:p>
      </dgm:t>
    </dgm:pt>
    <dgm:pt modelId="{AF55FA13-5347-4BF5-BE52-44FA1CC9889C}" type="sibTrans" cxnId="{61588E26-FDA2-4669-B89D-4ACE2F8E4FA3}">
      <dgm:prSet/>
      <dgm:spPr/>
      <dgm:t>
        <a:bodyPr/>
        <a:lstStyle/>
        <a:p>
          <a:endParaRPr lang="hr-HR"/>
        </a:p>
      </dgm:t>
    </dgm:pt>
    <dgm:pt modelId="{9E2F533D-D617-4E26-8653-1DFB41105068}">
      <dgm:prSet phldrT="[Text]"/>
      <dgm:spPr/>
      <dgm:t>
        <a:bodyPr/>
        <a:lstStyle/>
        <a:p>
          <a:r>
            <a:rPr lang="hr-HR" dirty="0"/>
            <a:t>Primjenjiva za sve naručitelje kojima je u interesu kupiti ekološki najbolje i najnaprednije proizvode dostupne na tržištu</a:t>
          </a:r>
        </a:p>
      </dgm:t>
    </dgm:pt>
    <dgm:pt modelId="{A4549D14-0861-4C3F-B07F-0BDBCFC2D2FC}" type="parTrans" cxnId="{CD289922-C812-4D3B-9F9E-51873D1155A3}">
      <dgm:prSet/>
      <dgm:spPr/>
      <dgm:t>
        <a:bodyPr/>
        <a:lstStyle/>
        <a:p>
          <a:endParaRPr lang="hr-HR"/>
        </a:p>
      </dgm:t>
    </dgm:pt>
    <dgm:pt modelId="{3994C665-2FF6-4930-99C2-F9A524E7DBEF}" type="sibTrans" cxnId="{CD289922-C812-4D3B-9F9E-51873D1155A3}">
      <dgm:prSet/>
      <dgm:spPr/>
      <dgm:t>
        <a:bodyPr/>
        <a:lstStyle/>
        <a:p>
          <a:endParaRPr lang="hr-HR"/>
        </a:p>
      </dgm:t>
    </dgm:pt>
    <dgm:pt modelId="{35C213BB-2E29-41FB-B133-30B72A08CAC5}">
      <dgm:prSet phldrT="[Text]"/>
      <dgm:spPr/>
      <dgm:t>
        <a:bodyPr/>
        <a:lstStyle/>
        <a:p>
          <a:pPr>
            <a:buFont typeface="Wingdings" panose="05000000000000000000" pitchFamily="2" charset="2"/>
            <a:buChar char="q"/>
          </a:pPr>
          <a:r>
            <a:rPr lang="hr-HR" dirty="0"/>
            <a:t>Sadrže osnovne okolišne stavke</a:t>
          </a:r>
        </a:p>
      </dgm:t>
    </dgm:pt>
    <dgm:pt modelId="{C3C653D3-1740-4AD6-A3AD-537A5F97B872}" type="parTrans" cxnId="{CB9421CA-8EA7-4B9A-BC4B-3CEE0A8F27E3}">
      <dgm:prSet/>
      <dgm:spPr/>
      <dgm:t>
        <a:bodyPr/>
        <a:lstStyle/>
        <a:p>
          <a:endParaRPr lang="hr-HR"/>
        </a:p>
      </dgm:t>
    </dgm:pt>
    <dgm:pt modelId="{847E3E7F-8D11-4F2B-A560-C507AB353226}" type="sibTrans" cxnId="{CB9421CA-8EA7-4B9A-BC4B-3CEE0A8F27E3}">
      <dgm:prSet/>
      <dgm:spPr/>
      <dgm:t>
        <a:bodyPr/>
        <a:lstStyle/>
        <a:p>
          <a:endParaRPr lang="hr-HR"/>
        </a:p>
      </dgm:t>
    </dgm:pt>
    <dgm:pt modelId="{642C7FB8-CE55-4FA4-8ED3-85943FE58D57}">
      <dgm:prSet phldrT="[Text]"/>
      <dgm:spPr/>
      <dgm:t>
        <a:bodyPr/>
        <a:lstStyle/>
        <a:p>
          <a:pPr>
            <a:buFont typeface="Wingdings" panose="05000000000000000000" pitchFamily="2" charset="2"/>
            <a:buChar char="q"/>
          </a:pPr>
          <a:r>
            <a:rPr lang="hr-HR" dirty="0"/>
            <a:t>Implementacija donosi pozitivne utjecaje na okoliš</a:t>
          </a:r>
        </a:p>
      </dgm:t>
    </dgm:pt>
    <dgm:pt modelId="{C5B32D3B-B1D1-4C26-BE34-49DEDF2558BA}" type="parTrans" cxnId="{CE9465E0-1302-40F4-AB88-39F8145E8014}">
      <dgm:prSet/>
      <dgm:spPr/>
      <dgm:t>
        <a:bodyPr/>
        <a:lstStyle/>
        <a:p>
          <a:endParaRPr lang="hr-HR"/>
        </a:p>
      </dgm:t>
    </dgm:pt>
    <dgm:pt modelId="{97CE5218-FB1B-4253-A2C9-D0D6B3FDD843}" type="sibTrans" cxnId="{CE9465E0-1302-40F4-AB88-39F8145E8014}">
      <dgm:prSet/>
      <dgm:spPr/>
      <dgm:t>
        <a:bodyPr/>
        <a:lstStyle/>
        <a:p>
          <a:endParaRPr lang="hr-HR"/>
        </a:p>
      </dgm:t>
    </dgm:pt>
    <dgm:pt modelId="{30FD3B6E-982F-4565-80F4-2F45FA83F49C}">
      <dgm:prSet phldrT="[Text]"/>
      <dgm:spPr/>
      <dgm:t>
        <a:bodyPr/>
        <a:lstStyle/>
        <a:p>
          <a:pPr>
            <a:buFont typeface="Wingdings" panose="05000000000000000000" pitchFamily="2" charset="2"/>
            <a:buChar char="q"/>
          </a:pPr>
          <a:r>
            <a:rPr lang="hr-HR" dirty="0"/>
            <a:t>Mjerila birana i izrađena na način da ne dovode u pitanje značajno povećanje troškova i administracije</a:t>
          </a:r>
        </a:p>
      </dgm:t>
    </dgm:pt>
    <dgm:pt modelId="{9361123E-AA90-4E32-80A2-8C3830983757}" type="parTrans" cxnId="{7AB7A7F7-9B62-4F73-867C-250B7A2CB755}">
      <dgm:prSet/>
      <dgm:spPr/>
      <dgm:t>
        <a:bodyPr/>
        <a:lstStyle/>
        <a:p>
          <a:endParaRPr lang="hr-HR"/>
        </a:p>
      </dgm:t>
    </dgm:pt>
    <dgm:pt modelId="{A7B807F1-A0F8-4E8D-B917-C2C2A708887A}" type="sibTrans" cxnId="{7AB7A7F7-9B62-4F73-867C-250B7A2CB755}">
      <dgm:prSet/>
      <dgm:spPr/>
      <dgm:t>
        <a:bodyPr/>
        <a:lstStyle/>
        <a:p>
          <a:endParaRPr lang="hr-HR"/>
        </a:p>
      </dgm:t>
    </dgm:pt>
    <dgm:pt modelId="{7113A139-54B7-4CD3-A3AA-84EEC4D594D0}">
      <dgm:prSet phldrT="[Text]"/>
      <dgm:spPr/>
      <dgm:t>
        <a:bodyPr/>
        <a:lstStyle/>
        <a:p>
          <a:r>
            <a:rPr lang="hr-HR" dirty="0"/>
            <a:t>U usporedbi s proizvodima iste/slične funkcije – ova mjerila zahtijevaju određeno povećanje troškova + dodatnu administraciju</a:t>
          </a:r>
        </a:p>
      </dgm:t>
    </dgm:pt>
    <dgm:pt modelId="{D2DA2837-ACCC-4A2D-810C-2B08FF9728B6}" type="parTrans" cxnId="{3F79297D-67FC-446A-BA91-4AAAE8084472}">
      <dgm:prSet/>
      <dgm:spPr/>
      <dgm:t>
        <a:bodyPr/>
        <a:lstStyle/>
        <a:p>
          <a:endParaRPr lang="hr-HR"/>
        </a:p>
      </dgm:t>
    </dgm:pt>
    <dgm:pt modelId="{69D6FCA8-7DE1-49D0-9033-2BDED5EEBADD}" type="sibTrans" cxnId="{3F79297D-67FC-446A-BA91-4AAAE8084472}">
      <dgm:prSet/>
      <dgm:spPr/>
      <dgm:t>
        <a:bodyPr/>
        <a:lstStyle/>
        <a:p>
          <a:endParaRPr lang="hr-HR"/>
        </a:p>
      </dgm:t>
    </dgm:pt>
    <dgm:pt modelId="{6100420E-F1ED-4C09-91CD-BF8534EB188D}" type="pres">
      <dgm:prSet presAssocID="{5FE9702A-0BD1-42E2-9EC9-85E36C4402B7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694FDB35-0913-499A-9640-8F4E20D5F235}" type="pres">
      <dgm:prSet presAssocID="{E396B5E0-11F2-4786-969B-96D5E27957B5}" presName="composite" presStyleCnt="0"/>
      <dgm:spPr/>
    </dgm:pt>
    <dgm:pt modelId="{5917C55C-EAE5-44C5-AB1B-910B01D05314}" type="pres">
      <dgm:prSet presAssocID="{E396B5E0-11F2-4786-969B-96D5E27957B5}" presName="BackAccent" presStyleLbl="bgShp" presStyleIdx="0" presStyleCnt="2"/>
      <dgm:spPr/>
    </dgm:pt>
    <dgm:pt modelId="{2A4A3B13-6316-415E-B0D6-480467F75471}" type="pres">
      <dgm:prSet presAssocID="{E396B5E0-11F2-4786-969B-96D5E27957B5}" presName="Accent" presStyleLbl="alignNode1" presStyleIdx="0" presStyleCnt="2"/>
      <dgm:spPr/>
    </dgm:pt>
    <dgm:pt modelId="{46E920E9-3380-4E14-8D59-39C8E290102C}" type="pres">
      <dgm:prSet presAssocID="{E396B5E0-11F2-4786-969B-96D5E27957B5}" presName="Child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225FBB0-0A41-4473-AA03-1BC36400493B}" type="pres">
      <dgm:prSet presAssocID="{E396B5E0-11F2-4786-969B-96D5E27957B5}" presName="Parent" presStyleLbl="revTx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D70DDCD-562E-43B7-8E3D-7B70F81C6446}" type="pres">
      <dgm:prSet presAssocID="{9DD115CA-277E-4191-B930-09DFF3BD93F7}" presName="sibTrans" presStyleCnt="0"/>
      <dgm:spPr/>
    </dgm:pt>
    <dgm:pt modelId="{89E08A43-538C-4A81-BE69-112577325A84}" type="pres">
      <dgm:prSet presAssocID="{7F22F490-7307-43F8-B14B-29752192D100}" presName="composite" presStyleCnt="0"/>
      <dgm:spPr/>
    </dgm:pt>
    <dgm:pt modelId="{8E1052DE-7259-4CC1-80F0-387FB152ECBB}" type="pres">
      <dgm:prSet presAssocID="{7F22F490-7307-43F8-B14B-29752192D100}" presName="BackAccent" presStyleLbl="bgShp" presStyleIdx="1" presStyleCnt="2"/>
      <dgm:spPr/>
    </dgm:pt>
    <dgm:pt modelId="{998C9875-BE6A-4D35-8798-22FCC0C7614F}" type="pres">
      <dgm:prSet presAssocID="{7F22F490-7307-43F8-B14B-29752192D100}" presName="Accent" presStyleLbl="alignNode1" presStyleIdx="1" presStyleCnt="2"/>
      <dgm:spPr/>
    </dgm:pt>
    <dgm:pt modelId="{30A76C3C-0089-43BC-A670-5C10F7476516}" type="pres">
      <dgm:prSet presAssocID="{7F22F490-7307-43F8-B14B-29752192D100}" presName="Child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2087C2D-8EA5-4C02-A266-7513CC6C7B71}" type="pres">
      <dgm:prSet presAssocID="{7F22F490-7307-43F8-B14B-29752192D100}" presName="Parent" presStyleLbl="revTx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5598844E-46AF-4056-855B-199F19047179}" type="presOf" srcId="{30FD3B6E-982F-4565-80F4-2F45FA83F49C}" destId="{46E920E9-3380-4E14-8D59-39C8E290102C}" srcOrd="0" destOrd="3" presId="urn:microsoft.com/office/officeart/2008/layout/IncreasingCircleProcess"/>
    <dgm:cxn modelId="{8962E685-A56D-4341-9469-3DE942BA0EE1}" type="presOf" srcId="{7113A139-54B7-4CD3-A3AA-84EEC4D594D0}" destId="{30A76C3C-0089-43BC-A670-5C10F7476516}" srcOrd="0" destOrd="1" presId="urn:microsoft.com/office/officeart/2008/layout/IncreasingCircleProcess"/>
    <dgm:cxn modelId="{CB9421CA-8EA7-4B9A-BC4B-3CEE0A8F27E3}" srcId="{E396B5E0-11F2-4786-969B-96D5E27957B5}" destId="{35C213BB-2E29-41FB-B133-30B72A08CAC5}" srcOrd="1" destOrd="0" parTransId="{C3C653D3-1740-4AD6-A3AD-537A5F97B872}" sibTransId="{847E3E7F-8D11-4F2B-A560-C507AB353226}"/>
    <dgm:cxn modelId="{CD289922-C812-4D3B-9F9E-51873D1155A3}" srcId="{7F22F490-7307-43F8-B14B-29752192D100}" destId="{9E2F533D-D617-4E26-8653-1DFB41105068}" srcOrd="0" destOrd="0" parTransId="{A4549D14-0861-4C3F-B07F-0BDBCFC2D2FC}" sibTransId="{3994C665-2FF6-4930-99C2-F9A524E7DBEF}"/>
    <dgm:cxn modelId="{7AB7A7F7-9B62-4F73-867C-250B7A2CB755}" srcId="{E396B5E0-11F2-4786-969B-96D5E27957B5}" destId="{30FD3B6E-982F-4565-80F4-2F45FA83F49C}" srcOrd="3" destOrd="0" parTransId="{9361123E-AA90-4E32-80A2-8C3830983757}" sibTransId="{A7B807F1-A0F8-4E8D-B917-C2C2A708887A}"/>
    <dgm:cxn modelId="{0FE83CBB-92A3-40FA-B19C-A422B27CFD56}" srcId="{5FE9702A-0BD1-42E2-9EC9-85E36C4402B7}" destId="{E396B5E0-11F2-4786-969B-96D5E27957B5}" srcOrd="0" destOrd="0" parTransId="{66E7BD3F-B32D-4E6F-AF37-F3322D852457}" sibTransId="{9DD115CA-277E-4191-B930-09DFF3BD93F7}"/>
    <dgm:cxn modelId="{3F6CFDA5-6A9F-48A8-A8D4-B05E3FB539A9}" type="presOf" srcId="{7F22F490-7307-43F8-B14B-29752192D100}" destId="{C2087C2D-8EA5-4C02-A266-7513CC6C7B71}" srcOrd="0" destOrd="0" presId="urn:microsoft.com/office/officeart/2008/layout/IncreasingCircleProcess"/>
    <dgm:cxn modelId="{61588E26-FDA2-4669-B89D-4ACE2F8E4FA3}" srcId="{E396B5E0-11F2-4786-969B-96D5E27957B5}" destId="{B2E2A254-969C-49B1-BE0B-B9E9867D16C1}" srcOrd="0" destOrd="0" parTransId="{490DC99B-C958-41F4-A38C-6D06D388D8EA}" sibTransId="{AF55FA13-5347-4BF5-BE52-44FA1CC9889C}"/>
    <dgm:cxn modelId="{5869697E-C0B0-4F7A-9323-1E449CE0C5C5}" type="presOf" srcId="{B2E2A254-969C-49B1-BE0B-B9E9867D16C1}" destId="{46E920E9-3380-4E14-8D59-39C8E290102C}" srcOrd="0" destOrd="0" presId="urn:microsoft.com/office/officeart/2008/layout/IncreasingCircleProcess"/>
    <dgm:cxn modelId="{21DF3337-9F9C-4A4D-B9D6-B87CF4CAB413}" type="presOf" srcId="{642C7FB8-CE55-4FA4-8ED3-85943FE58D57}" destId="{46E920E9-3380-4E14-8D59-39C8E290102C}" srcOrd="0" destOrd="2" presId="urn:microsoft.com/office/officeart/2008/layout/IncreasingCircleProcess"/>
    <dgm:cxn modelId="{22778350-99DF-4BC4-B0F8-B6D5780CD8B5}" srcId="{5FE9702A-0BD1-42E2-9EC9-85E36C4402B7}" destId="{7F22F490-7307-43F8-B14B-29752192D100}" srcOrd="1" destOrd="0" parTransId="{56F20D4B-43CF-4408-883E-09F0333A82B5}" sibTransId="{05DF429C-B138-464D-9B28-188B51CC0B1F}"/>
    <dgm:cxn modelId="{3F79297D-67FC-446A-BA91-4AAAE8084472}" srcId="{7F22F490-7307-43F8-B14B-29752192D100}" destId="{7113A139-54B7-4CD3-A3AA-84EEC4D594D0}" srcOrd="1" destOrd="0" parTransId="{D2DA2837-ACCC-4A2D-810C-2B08FF9728B6}" sibTransId="{69D6FCA8-7DE1-49D0-9033-2BDED5EEBADD}"/>
    <dgm:cxn modelId="{F5D0ABCF-A10C-4F7A-AF04-9274B94AD479}" type="presOf" srcId="{E396B5E0-11F2-4786-969B-96D5E27957B5}" destId="{3225FBB0-0A41-4473-AA03-1BC36400493B}" srcOrd="0" destOrd="0" presId="urn:microsoft.com/office/officeart/2008/layout/IncreasingCircleProcess"/>
    <dgm:cxn modelId="{FE4486AC-B4F2-4879-8E0B-BCB52DC1BD55}" type="presOf" srcId="{5FE9702A-0BD1-42E2-9EC9-85E36C4402B7}" destId="{6100420E-F1ED-4C09-91CD-BF8534EB188D}" srcOrd="0" destOrd="0" presId="urn:microsoft.com/office/officeart/2008/layout/IncreasingCircleProcess"/>
    <dgm:cxn modelId="{94815438-8C50-4B38-8138-0394175A41C8}" type="presOf" srcId="{9E2F533D-D617-4E26-8653-1DFB41105068}" destId="{30A76C3C-0089-43BC-A670-5C10F7476516}" srcOrd="0" destOrd="0" presId="urn:microsoft.com/office/officeart/2008/layout/IncreasingCircleProcess"/>
    <dgm:cxn modelId="{79468C3E-846A-4AA2-B2D9-EAD5051CC5C6}" type="presOf" srcId="{35C213BB-2E29-41FB-B133-30B72A08CAC5}" destId="{46E920E9-3380-4E14-8D59-39C8E290102C}" srcOrd="0" destOrd="1" presId="urn:microsoft.com/office/officeart/2008/layout/IncreasingCircleProcess"/>
    <dgm:cxn modelId="{CE9465E0-1302-40F4-AB88-39F8145E8014}" srcId="{E396B5E0-11F2-4786-969B-96D5E27957B5}" destId="{642C7FB8-CE55-4FA4-8ED3-85943FE58D57}" srcOrd="2" destOrd="0" parTransId="{C5B32D3B-B1D1-4C26-BE34-49DEDF2558BA}" sibTransId="{97CE5218-FB1B-4253-A2C9-D0D6B3FDD843}"/>
    <dgm:cxn modelId="{FF229728-2220-471E-BD9D-9051A156CD54}" type="presParOf" srcId="{6100420E-F1ED-4C09-91CD-BF8534EB188D}" destId="{694FDB35-0913-499A-9640-8F4E20D5F235}" srcOrd="0" destOrd="0" presId="urn:microsoft.com/office/officeart/2008/layout/IncreasingCircleProcess"/>
    <dgm:cxn modelId="{0CACFC0B-B1B1-4D15-9D1A-B98D550993C5}" type="presParOf" srcId="{694FDB35-0913-499A-9640-8F4E20D5F235}" destId="{5917C55C-EAE5-44C5-AB1B-910B01D05314}" srcOrd="0" destOrd="0" presId="urn:microsoft.com/office/officeart/2008/layout/IncreasingCircleProcess"/>
    <dgm:cxn modelId="{B9B969B9-3DC8-42D3-8536-F9F597911633}" type="presParOf" srcId="{694FDB35-0913-499A-9640-8F4E20D5F235}" destId="{2A4A3B13-6316-415E-B0D6-480467F75471}" srcOrd="1" destOrd="0" presId="urn:microsoft.com/office/officeart/2008/layout/IncreasingCircleProcess"/>
    <dgm:cxn modelId="{68DAFF8A-E3CF-4662-8C73-B74ECB2DDC8B}" type="presParOf" srcId="{694FDB35-0913-499A-9640-8F4E20D5F235}" destId="{46E920E9-3380-4E14-8D59-39C8E290102C}" srcOrd="2" destOrd="0" presId="urn:microsoft.com/office/officeart/2008/layout/IncreasingCircleProcess"/>
    <dgm:cxn modelId="{2F2213DA-6911-4887-8EED-1781A4125D6D}" type="presParOf" srcId="{694FDB35-0913-499A-9640-8F4E20D5F235}" destId="{3225FBB0-0A41-4473-AA03-1BC36400493B}" srcOrd="3" destOrd="0" presId="urn:microsoft.com/office/officeart/2008/layout/IncreasingCircleProcess"/>
    <dgm:cxn modelId="{0CB3E869-CAB5-4AA7-B442-C2EBB15D75BA}" type="presParOf" srcId="{6100420E-F1ED-4C09-91CD-BF8534EB188D}" destId="{DD70DDCD-562E-43B7-8E3D-7B70F81C6446}" srcOrd="1" destOrd="0" presId="urn:microsoft.com/office/officeart/2008/layout/IncreasingCircleProcess"/>
    <dgm:cxn modelId="{55D08DB9-777F-4B1C-8212-0F9BD0EA1EED}" type="presParOf" srcId="{6100420E-F1ED-4C09-91CD-BF8534EB188D}" destId="{89E08A43-538C-4A81-BE69-112577325A84}" srcOrd="2" destOrd="0" presId="urn:microsoft.com/office/officeart/2008/layout/IncreasingCircleProcess"/>
    <dgm:cxn modelId="{6921EE62-C779-4E07-B214-01B8A87EB95C}" type="presParOf" srcId="{89E08A43-538C-4A81-BE69-112577325A84}" destId="{8E1052DE-7259-4CC1-80F0-387FB152ECBB}" srcOrd="0" destOrd="0" presId="urn:microsoft.com/office/officeart/2008/layout/IncreasingCircleProcess"/>
    <dgm:cxn modelId="{A94290EB-FD19-485D-886C-283B16DB61E3}" type="presParOf" srcId="{89E08A43-538C-4A81-BE69-112577325A84}" destId="{998C9875-BE6A-4D35-8798-22FCC0C7614F}" srcOrd="1" destOrd="0" presId="urn:microsoft.com/office/officeart/2008/layout/IncreasingCircleProcess"/>
    <dgm:cxn modelId="{47C95DD7-588A-4496-90E3-E5926CCA4214}" type="presParOf" srcId="{89E08A43-538C-4A81-BE69-112577325A84}" destId="{30A76C3C-0089-43BC-A670-5C10F7476516}" srcOrd="2" destOrd="0" presId="urn:microsoft.com/office/officeart/2008/layout/IncreasingCircleProcess"/>
    <dgm:cxn modelId="{90CA9184-11DA-438E-BB63-03B8BD9182A3}" type="presParOf" srcId="{89E08A43-538C-4A81-BE69-112577325A84}" destId="{C2087C2D-8EA5-4C02-A266-7513CC6C7B71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693B29E-2E9B-4947-980A-B240DA98A9CF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FAC369-ECF6-4E07-B7A7-98F1E13BB5D1}">
      <dgm:prSet/>
      <dgm:spPr/>
      <dgm:t>
        <a:bodyPr/>
        <a:lstStyle/>
        <a:p>
          <a:r>
            <a:rPr lang="hr-HR" dirty="0"/>
            <a:t>Papir za ispis i kopiranje</a:t>
          </a:r>
          <a:endParaRPr lang="en-US" dirty="0"/>
        </a:p>
      </dgm:t>
    </dgm:pt>
    <dgm:pt modelId="{8C38D140-1F45-47EE-932D-7195BB499677}" type="parTrans" cxnId="{9BEA5903-C0BA-4603-ADEF-9227F37C7EE5}">
      <dgm:prSet/>
      <dgm:spPr/>
      <dgm:t>
        <a:bodyPr/>
        <a:lstStyle/>
        <a:p>
          <a:endParaRPr lang="en-US"/>
        </a:p>
      </dgm:t>
    </dgm:pt>
    <dgm:pt modelId="{ACFB70E6-A428-48A0-AE50-6AF43D3CA6ED}" type="sibTrans" cxnId="{9BEA5903-C0BA-4603-ADEF-9227F37C7EE5}">
      <dgm:prSet/>
      <dgm:spPr/>
      <dgm:t>
        <a:bodyPr/>
        <a:lstStyle/>
        <a:p>
          <a:endParaRPr lang="en-US"/>
        </a:p>
      </dgm:t>
    </dgm:pt>
    <dgm:pt modelId="{205025ED-E8D6-4FD0-9CCB-973B64542CA3}">
      <dgm:prSet/>
      <dgm:spPr/>
      <dgm:t>
        <a:bodyPr/>
        <a:lstStyle/>
        <a:p>
          <a:r>
            <a:rPr lang="hr-HR" dirty="0"/>
            <a:t>Cestovni promet</a:t>
          </a:r>
          <a:endParaRPr lang="en-US" dirty="0"/>
        </a:p>
      </dgm:t>
    </dgm:pt>
    <dgm:pt modelId="{0BA1BA70-ADCC-4755-9790-D5B8AF760D0D}" type="parTrans" cxnId="{D64A5AF1-D30A-4200-92B2-427BBFE54B6C}">
      <dgm:prSet/>
      <dgm:spPr/>
      <dgm:t>
        <a:bodyPr/>
        <a:lstStyle/>
        <a:p>
          <a:endParaRPr lang="en-US"/>
        </a:p>
      </dgm:t>
    </dgm:pt>
    <dgm:pt modelId="{F8E3B018-B671-4271-9CCD-576840E82F48}" type="sibTrans" cxnId="{D64A5AF1-D30A-4200-92B2-427BBFE54B6C}">
      <dgm:prSet/>
      <dgm:spPr/>
      <dgm:t>
        <a:bodyPr/>
        <a:lstStyle/>
        <a:p>
          <a:endParaRPr lang="en-US"/>
        </a:p>
      </dgm:t>
    </dgm:pt>
    <dgm:pt modelId="{6D9F031B-8361-415F-9CC2-0C445BCC1F3B}">
      <dgm:prSet/>
      <dgm:spPr/>
      <dgm:t>
        <a:bodyPr/>
        <a:lstStyle/>
        <a:p>
          <a:r>
            <a:rPr lang="hr-HR" dirty="0"/>
            <a:t>Računala i monitori</a:t>
          </a:r>
          <a:endParaRPr lang="en-US" dirty="0"/>
        </a:p>
      </dgm:t>
    </dgm:pt>
    <dgm:pt modelId="{973B17CF-DDC5-4B4F-A266-00EA8587E860}" type="parTrans" cxnId="{E273F53C-2AA7-47C3-980C-372376FBC97B}">
      <dgm:prSet/>
      <dgm:spPr/>
      <dgm:t>
        <a:bodyPr/>
        <a:lstStyle/>
        <a:p>
          <a:endParaRPr lang="en-US"/>
        </a:p>
      </dgm:t>
    </dgm:pt>
    <dgm:pt modelId="{4904034B-18F2-481E-9CF6-F84575E8A182}" type="sibTrans" cxnId="{E273F53C-2AA7-47C3-980C-372376FBC97B}">
      <dgm:prSet/>
      <dgm:spPr/>
      <dgm:t>
        <a:bodyPr/>
        <a:lstStyle/>
        <a:p>
          <a:endParaRPr lang="en-US"/>
        </a:p>
      </dgm:t>
    </dgm:pt>
    <dgm:pt modelId="{4BDB7EB2-3E5A-466E-99C7-5BF092E437DC}">
      <dgm:prSet/>
      <dgm:spPr/>
      <dgm:t>
        <a:bodyPr/>
        <a:lstStyle/>
        <a:p>
          <a:r>
            <a:rPr lang="hr-HR" dirty="0"/>
            <a:t>Električna energija</a:t>
          </a:r>
          <a:endParaRPr lang="en-US" dirty="0"/>
        </a:p>
      </dgm:t>
    </dgm:pt>
    <dgm:pt modelId="{9C2165E1-609A-44F6-BB37-D215332DCF80}" type="parTrans" cxnId="{3295C430-9253-4934-862E-0BD2CDF4645F}">
      <dgm:prSet/>
      <dgm:spPr/>
      <dgm:t>
        <a:bodyPr/>
        <a:lstStyle/>
        <a:p>
          <a:endParaRPr lang="en-US"/>
        </a:p>
      </dgm:t>
    </dgm:pt>
    <dgm:pt modelId="{86476DDD-9E7B-4819-AC71-4F5233E21380}" type="sibTrans" cxnId="{3295C430-9253-4934-862E-0BD2CDF4645F}">
      <dgm:prSet/>
      <dgm:spPr/>
      <dgm:t>
        <a:bodyPr/>
        <a:lstStyle/>
        <a:p>
          <a:endParaRPr lang="en-US"/>
        </a:p>
      </dgm:t>
    </dgm:pt>
    <dgm:pt modelId="{5F246C08-DF53-4FAB-8DCC-052D55629CA2}">
      <dgm:prSet/>
      <dgm:spPr/>
      <dgm:t>
        <a:bodyPr/>
        <a:lstStyle/>
        <a:p>
          <a:r>
            <a:rPr lang="hr-HR" dirty="0"/>
            <a:t>Namještaj </a:t>
          </a:r>
          <a:endParaRPr lang="en-US" dirty="0"/>
        </a:p>
      </dgm:t>
    </dgm:pt>
    <dgm:pt modelId="{C579B181-6EBE-4352-946A-366136D57B75}" type="parTrans" cxnId="{FA39CFE3-AD68-4391-BE14-3B8F07631EFC}">
      <dgm:prSet/>
      <dgm:spPr/>
      <dgm:t>
        <a:bodyPr/>
        <a:lstStyle/>
        <a:p>
          <a:endParaRPr lang="en-US"/>
        </a:p>
      </dgm:t>
    </dgm:pt>
    <dgm:pt modelId="{DDA04CBB-EEE6-438A-8B35-A2D1844366E1}" type="sibTrans" cxnId="{FA39CFE3-AD68-4391-BE14-3B8F07631EFC}">
      <dgm:prSet/>
      <dgm:spPr/>
      <dgm:t>
        <a:bodyPr/>
        <a:lstStyle/>
        <a:p>
          <a:endParaRPr lang="en-US"/>
        </a:p>
      </dgm:t>
    </dgm:pt>
    <dgm:pt modelId="{9527AF1A-3ECE-4478-8F69-254A05493695}">
      <dgm:prSet/>
      <dgm:spPr/>
      <dgm:t>
        <a:bodyPr/>
        <a:lstStyle/>
        <a:p>
          <a:r>
            <a:rPr lang="hr-HR" dirty="0"/>
            <a:t>Usluge čišćenja zatvorenih prostora </a:t>
          </a:r>
          <a:endParaRPr lang="en-US" dirty="0"/>
        </a:p>
      </dgm:t>
    </dgm:pt>
    <dgm:pt modelId="{35AFB635-AA5A-4788-8760-3EFF946264FF}" type="parTrans" cxnId="{24C26074-8E18-4EF4-8F12-CC050FACEE89}">
      <dgm:prSet/>
      <dgm:spPr/>
      <dgm:t>
        <a:bodyPr/>
        <a:lstStyle/>
        <a:p>
          <a:endParaRPr lang="en-US"/>
        </a:p>
      </dgm:t>
    </dgm:pt>
    <dgm:pt modelId="{E8ED4C85-3D81-43BF-BE79-189428EC6907}" type="sibTrans" cxnId="{24C26074-8E18-4EF4-8F12-CC050FACEE89}">
      <dgm:prSet/>
      <dgm:spPr/>
      <dgm:t>
        <a:bodyPr/>
        <a:lstStyle/>
        <a:p>
          <a:endParaRPr lang="en-US"/>
        </a:p>
      </dgm:t>
    </dgm:pt>
    <dgm:pt modelId="{21D4B6C9-0370-4145-81B8-0A669791A635}">
      <dgm:prSet/>
      <dgm:spPr/>
      <dgm:t>
        <a:bodyPr/>
        <a:lstStyle/>
        <a:p>
          <a:r>
            <a:rPr lang="hr-HR" dirty="0"/>
            <a:t>Projektiranje, izgradnja i održavanje cesta</a:t>
          </a:r>
          <a:endParaRPr lang="en-US" dirty="0"/>
        </a:p>
      </dgm:t>
    </dgm:pt>
    <dgm:pt modelId="{93B848CD-CE9D-4004-90F9-0F452F4B6678}" type="parTrans" cxnId="{99BB9AEA-02E4-400A-9EED-9054A012C802}">
      <dgm:prSet/>
      <dgm:spPr/>
      <dgm:t>
        <a:bodyPr/>
        <a:lstStyle/>
        <a:p>
          <a:endParaRPr lang="en-US"/>
        </a:p>
      </dgm:t>
    </dgm:pt>
    <dgm:pt modelId="{46E03AA0-B315-4D9A-BB32-A92A0CAE4C7E}" type="sibTrans" cxnId="{99BB9AEA-02E4-400A-9EED-9054A012C802}">
      <dgm:prSet/>
      <dgm:spPr/>
      <dgm:t>
        <a:bodyPr/>
        <a:lstStyle/>
        <a:p>
          <a:endParaRPr lang="en-US"/>
        </a:p>
      </dgm:t>
    </dgm:pt>
    <dgm:pt modelId="{1F681716-121F-4AAE-B46C-9BE353BEBD59}">
      <dgm:prSet/>
      <dgm:spPr/>
      <dgm:t>
        <a:bodyPr/>
        <a:lstStyle/>
        <a:p>
          <a:r>
            <a:rPr lang="hr-HR" dirty="0"/>
            <a:t>Boje, lakovi i oznake na kolniku</a:t>
          </a:r>
          <a:endParaRPr lang="en-US" dirty="0"/>
        </a:p>
      </dgm:t>
    </dgm:pt>
    <dgm:pt modelId="{955B13E8-5B63-4D44-85AA-0F84144BC75D}" type="parTrans" cxnId="{E663BA8D-0701-4AC4-9EB9-CB673E5E58C3}">
      <dgm:prSet/>
      <dgm:spPr/>
      <dgm:t>
        <a:bodyPr/>
        <a:lstStyle/>
        <a:p>
          <a:endParaRPr lang="en-US"/>
        </a:p>
      </dgm:t>
    </dgm:pt>
    <dgm:pt modelId="{32BBD5F7-25AE-4733-AE9F-6E9709D53473}" type="sibTrans" cxnId="{E663BA8D-0701-4AC4-9EB9-CB673E5E58C3}">
      <dgm:prSet/>
      <dgm:spPr/>
      <dgm:t>
        <a:bodyPr/>
        <a:lstStyle/>
        <a:p>
          <a:endParaRPr lang="en-US"/>
        </a:p>
      </dgm:t>
    </dgm:pt>
    <dgm:pt modelId="{C2E076B1-E693-4165-9EA2-B3CFE90FB038}">
      <dgm:prSet/>
      <dgm:spPr/>
      <dgm:t>
        <a:bodyPr/>
        <a:lstStyle/>
        <a:p>
          <a:r>
            <a:rPr lang="hr-HR" dirty="0"/>
            <a:t>Projektiranje i izgradnja poslovnih zgrada</a:t>
          </a:r>
          <a:endParaRPr lang="en-US" dirty="0"/>
        </a:p>
      </dgm:t>
    </dgm:pt>
    <dgm:pt modelId="{66A3A9B5-5B3A-4BE1-A4E3-4277A47837A6}" type="parTrans" cxnId="{DECCC994-FEC8-4C14-BD75-EC2FBE9A3FE0}">
      <dgm:prSet/>
      <dgm:spPr/>
      <dgm:t>
        <a:bodyPr/>
        <a:lstStyle/>
        <a:p>
          <a:endParaRPr lang="en-US"/>
        </a:p>
      </dgm:t>
    </dgm:pt>
    <dgm:pt modelId="{26178357-E9C5-4947-8A25-57115E0AFE48}" type="sibTrans" cxnId="{DECCC994-FEC8-4C14-BD75-EC2FBE9A3FE0}">
      <dgm:prSet/>
      <dgm:spPr/>
      <dgm:t>
        <a:bodyPr/>
        <a:lstStyle/>
        <a:p>
          <a:endParaRPr lang="en-US"/>
        </a:p>
      </dgm:t>
    </dgm:pt>
    <dgm:pt modelId="{4695175F-3DD1-4406-859D-22A017C12991}">
      <dgm:prSet/>
      <dgm:spPr/>
      <dgm:t>
        <a:bodyPr/>
        <a:lstStyle/>
        <a:p>
          <a:r>
            <a:rPr lang="hr-HR" dirty="0"/>
            <a:t>Tekstilni proizvodi i usluge</a:t>
          </a:r>
        </a:p>
      </dgm:t>
    </dgm:pt>
    <dgm:pt modelId="{73C593DA-6946-4E88-899B-4ECD6BD58F4B}" type="parTrans" cxnId="{309DC008-762D-4C46-AAB0-AB5DE4EB7618}">
      <dgm:prSet/>
      <dgm:spPr/>
      <dgm:t>
        <a:bodyPr/>
        <a:lstStyle/>
        <a:p>
          <a:endParaRPr lang="hr-HR"/>
        </a:p>
      </dgm:t>
    </dgm:pt>
    <dgm:pt modelId="{508A29A9-F2C2-433C-8F7B-6B7AAD2DF463}" type="sibTrans" cxnId="{309DC008-762D-4C46-AAB0-AB5DE4EB7618}">
      <dgm:prSet/>
      <dgm:spPr/>
      <dgm:t>
        <a:bodyPr/>
        <a:lstStyle/>
        <a:p>
          <a:endParaRPr lang="hr-HR"/>
        </a:p>
      </dgm:t>
    </dgm:pt>
    <dgm:pt modelId="{CB355789-E145-4BFB-817F-3800796CAB08}">
      <dgm:prSet/>
      <dgm:spPr/>
      <dgm:t>
        <a:bodyPr/>
        <a:lstStyle/>
        <a:p>
          <a:r>
            <a:rPr lang="hr-HR" dirty="0"/>
            <a:t>Zahodi i pisoari s ispiranjem</a:t>
          </a:r>
        </a:p>
      </dgm:t>
    </dgm:pt>
    <dgm:pt modelId="{A64A9222-DA42-4EF2-83BE-1CA23A5CDF09}" type="parTrans" cxnId="{536D19A0-DF6E-4588-A7D1-8C54F64D845B}">
      <dgm:prSet/>
      <dgm:spPr/>
      <dgm:t>
        <a:bodyPr/>
        <a:lstStyle/>
        <a:p>
          <a:endParaRPr lang="hr-HR"/>
        </a:p>
      </dgm:t>
    </dgm:pt>
    <dgm:pt modelId="{5AFA50D2-56C9-4623-83BE-0C71A18C3603}" type="sibTrans" cxnId="{536D19A0-DF6E-4588-A7D1-8C54F64D845B}">
      <dgm:prSet/>
      <dgm:spPr/>
      <dgm:t>
        <a:bodyPr/>
        <a:lstStyle/>
        <a:p>
          <a:endParaRPr lang="hr-HR"/>
        </a:p>
      </dgm:t>
    </dgm:pt>
    <dgm:pt modelId="{A07E794E-858E-4C5D-B107-42687BBDE854}">
      <dgm:prSet/>
      <dgm:spPr/>
      <dgm:t>
        <a:bodyPr/>
        <a:lstStyle/>
        <a:p>
          <a:r>
            <a:rPr lang="hr-HR" dirty="0"/>
            <a:t>Medicinski EEO</a:t>
          </a:r>
        </a:p>
      </dgm:t>
    </dgm:pt>
    <dgm:pt modelId="{ABABD3FC-199F-4A5A-8EB8-15F4A36162CB}" type="parTrans" cxnId="{10AAF585-C5EB-4E2F-9F20-C1EFA153E743}">
      <dgm:prSet/>
      <dgm:spPr/>
      <dgm:t>
        <a:bodyPr/>
        <a:lstStyle/>
        <a:p>
          <a:endParaRPr lang="hr-HR"/>
        </a:p>
      </dgm:t>
    </dgm:pt>
    <dgm:pt modelId="{0C561812-56A1-4C58-8852-E35AF7502E00}" type="sibTrans" cxnId="{10AAF585-C5EB-4E2F-9F20-C1EFA153E743}">
      <dgm:prSet/>
      <dgm:spPr/>
      <dgm:t>
        <a:bodyPr/>
        <a:lstStyle/>
        <a:p>
          <a:endParaRPr lang="hr-HR"/>
        </a:p>
      </dgm:t>
    </dgm:pt>
    <dgm:pt modelId="{08917BE8-3602-4C12-B969-B06CC2A35059}">
      <dgm:prSet/>
      <dgm:spPr/>
      <dgm:t>
        <a:bodyPr/>
        <a:lstStyle/>
        <a:p>
          <a:r>
            <a:rPr lang="hr-HR" dirty="0"/>
            <a:t>Infrastruktura otpadnih voda</a:t>
          </a:r>
        </a:p>
      </dgm:t>
    </dgm:pt>
    <dgm:pt modelId="{0C90F5A0-3FA9-4B8B-AFE4-EC361328C308}" type="parTrans" cxnId="{CE8D6DCB-277E-4215-935C-C94A957BAAEE}">
      <dgm:prSet/>
      <dgm:spPr/>
      <dgm:t>
        <a:bodyPr/>
        <a:lstStyle/>
        <a:p>
          <a:endParaRPr lang="hr-HR"/>
        </a:p>
      </dgm:t>
    </dgm:pt>
    <dgm:pt modelId="{83C67A98-4DBE-4411-9162-660CB6517305}" type="sibTrans" cxnId="{CE8D6DCB-277E-4215-935C-C94A957BAAEE}">
      <dgm:prSet/>
      <dgm:spPr/>
      <dgm:t>
        <a:bodyPr/>
        <a:lstStyle/>
        <a:p>
          <a:endParaRPr lang="hr-HR"/>
        </a:p>
      </dgm:t>
    </dgm:pt>
    <dgm:pt modelId="{E60FC78C-0807-499C-AA5E-57407957B8C7}">
      <dgm:prSet/>
      <dgm:spPr/>
      <dgm:t>
        <a:bodyPr/>
        <a:lstStyle/>
        <a:p>
          <a:r>
            <a:rPr lang="hr-HR" dirty="0"/>
            <a:t>Grijači u vodnim sustavima</a:t>
          </a:r>
        </a:p>
      </dgm:t>
    </dgm:pt>
    <dgm:pt modelId="{CF66214F-C2DC-41F8-8540-EF50FB92BE89}" type="parTrans" cxnId="{4C080ABF-86C6-461D-8F3F-42D417155EDA}">
      <dgm:prSet/>
      <dgm:spPr/>
      <dgm:t>
        <a:bodyPr/>
        <a:lstStyle/>
        <a:p>
          <a:endParaRPr lang="hr-HR"/>
        </a:p>
      </dgm:t>
    </dgm:pt>
    <dgm:pt modelId="{1A2D5991-C684-4095-B098-D5480B01FE34}" type="sibTrans" cxnId="{4C080ABF-86C6-461D-8F3F-42D417155EDA}">
      <dgm:prSet/>
      <dgm:spPr/>
      <dgm:t>
        <a:bodyPr/>
        <a:lstStyle/>
        <a:p>
          <a:endParaRPr lang="hr-HR"/>
        </a:p>
      </dgm:t>
    </dgm:pt>
    <dgm:pt modelId="{E5D6C56B-A813-43C1-B630-6DF2301CFFAF}">
      <dgm:prSet/>
      <dgm:spPr/>
      <dgm:t>
        <a:bodyPr/>
        <a:lstStyle/>
        <a:p>
          <a:r>
            <a:rPr lang="hr-HR" dirty="0"/>
            <a:t>Cestovna rasvjeta i signalizacija</a:t>
          </a:r>
        </a:p>
      </dgm:t>
    </dgm:pt>
    <dgm:pt modelId="{9033A2E5-85C1-45DD-B8DA-5B8A06C1C361}" type="parTrans" cxnId="{62F5473E-B54B-4C97-A5D9-19EEEEEC5D4F}">
      <dgm:prSet/>
      <dgm:spPr/>
      <dgm:t>
        <a:bodyPr/>
        <a:lstStyle/>
        <a:p>
          <a:endParaRPr lang="hr-HR"/>
        </a:p>
      </dgm:t>
    </dgm:pt>
    <dgm:pt modelId="{5766CFF2-8E3B-4C46-8538-2CC886365A23}" type="sibTrans" cxnId="{62F5473E-B54B-4C97-A5D9-19EEEEEC5D4F}">
      <dgm:prSet/>
      <dgm:spPr/>
      <dgm:t>
        <a:bodyPr/>
        <a:lstStyle/>
        <a:p>
          <a:endParaRPr lang="hr-HR"/>
        </a:p>
      </dgm:t>
    </dgm:pt>
    <dgm:pt modelId="{4BBF64CC-E61A-4D4D-A936-91A2EFA5E99E}" type="pres">
      <dgm:prSet presAssocID="{F693B29E-2E9B-4947-980A-B240DA98A9C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18CB7494-3FD1-4E00-AD02-46F1B7A7AD01}" type="pres">
      <dgm:prSet presAssocID="{92FAC369-ECF6-4E07-B7A7-98F1E13BB5D1}" presName="node" presStyleLbl="node1" presStyleIdx="0" presStyleCnt="1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510D6D3-BFA7-49E1-B321-52CD84A71FA0}" type="pres">
      <dgm:prSet presAssocID="{ACFB70E6-A428-48A0-AE50-6AF43D3CA6ED}" presName="sibTrans" presStyleCnt="0"/>
      <dgm:spPr/>
    </dgm:pt>
    <dgm:pt modelId="{002E68C2-109D-42FA-A60F-111F340B1ED1}" type="pres">
      <dgm:prSet presAssocID="{205025ED-E8D6-4FD0-9CCB-973B64542CA3}" presName="node" presStyleLbl="node1" presStyleIdx="1" presStyleCnt="1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2CA2B56-AED5-449A-A7F9-6B648357243B}" type="pres">
      <dgm:prSet presAssocID="{F8E3B018-B671-4271-9CCD-576840E82F48}" presName="sibTrans" presStyleCnt="0"/>
      <dgm:spPr/>
    </dgm:pt>
    <dgm:pt modelId="{726A3E07-A97B-4BD4-8D2C-7195754B9107}" type="pres">
      <dgm:prSet presAssocID="{6D9F031B-8361-415F-9CC2-0C445BCC1F3B}" presName="node" presStyleLbl="node1" presStyleIdx="2" presStyleCnt="1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EA6D5E2-B02D-45B9-9CFC-94A37F04E5A7}" type="pres">
      <dgm:prSet presAssocID="{4904034B-18F2-481E-9CF6-F84575E8A182}" presName="sibTrans" presStyleCnt="0"/>
      <dgm:spPr/>
    </dgm:pt>
    <dgm:pt modelId="{9A139B62-129E-4FD8-A278-85435176B96A}" type="pres">
      <dgm:prSet presAssocID="{4BDB7EB2-3E5A-466E-99C7-5BF092E437DC}" presName="node" presStyleLbl="node1" presStyleIdx="3" presStyleCnt="1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DD92C1E-A80D-4D1E-8EE6-0528DD59FFEB}" type="pres">
      <dgm:prSet presAssocID="{86476DDD-9E7B-4819-AC71-4F5233E21380}" presName="sibTrans" presStyleCnt="0"/>
      <dgm:spPr/>
    </dgm:pt>
    <dgm:pt modelId="{F18FE7BE-AB08-449B-A0DA-3D9E475E92D6}" type="pres">
      <dgm:prSet presAssocID="{5F246C08-DF53-4FAB-8DCC-052D55629CA2}" presName="node" presStyleLbl="node1" presStyleIdx="4" presStyleCnt="1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245CD36-C15F-4CDB-8CA3-E43BF7AC0950}" type="pres">
      <dgm:prSet presAssocID="{DDA04CBB-EEE6-438A-8B35-A2D1844366E1}" presName="sibTrans" presStyleCnt="0"/>
      <dgm:spPr/>
    </dgm:pt>
    <dgm:pt modelId="{FE735ECC-1524-472A-B69B-E7AEE80DFB93}" type="pres">
      <dgm:prSet presAssocID="{9527AF1A-3ECE-4478-8F69-254A05493695}" presName="node" presStyleLbl="node1" presStyleIdx="5" presStyleCnt="1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329321C-7C82-43E1-A431-734B738BCFD5}" type="pres">
      <dgm:prSet presAssocID="{E8ED4C85-3D81-43BF-BE79-189428EC6907}" presName="sibTrans" presStyleCnt="0"/>
      <dgm:spPr/>
    </dgm:pt>
    <dgm:pt modelId="{73E26255-D6D1-4776-88A1-48E005455A23}" type="pres">
      <dgm:prSet presAssocID="{21D4B6C9-0370-4145-81B8-0A669791A635}" presName="node" presStyleLbl="node1" presStyleIdx="6" presStyleCnt="1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7F0B4CD-6C4E-48F7-832C-31B53FB961B2}" type="pres">
      <dgm:prSet presAssocID="{46E03AA0-B315-4D9A-BB32-A92A0CAE4C7E}" presName="sibTrans" presStyleCnt="0"/>
      <dgm:spPr/>
    </dgm:pt>
    <dgm:pt modelId="{4830C4EF-4806-4824-B1F7-F80A467B7987}" type="pres">
      <dgm:prSet presAssocID="{1F681716-121F-4AAE-B46C-9BE353BEBD59}" presName="node" presStyleLbl="node1" presStyleIdx="7" presStyleCnt="1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3ECE14C-2D9E-497D-ADF2-B59E7B5D2DBF}" type="pres">
      <dgm:prSet presAssocID="{32BBD5F7-25AE-4733-AE9F-6E9709D53473}" presName="sibTrans" presStyleCnt="0"/>
      <dgm:spPr/>
    </dgm:pt>
    <dgm:pt modelId="{2C2E36B5-23FC-447E-8698-82E34BFD462E}" type="pres">
      <dgm:prSet presAssocID="{C2E076B1-E693-4165-9EA2-B3CFE90FB038}" presName="node" presStyleLbl="node1" presStyleIdx="8" presStyleCnt="1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D66EC1B-8807-4105-A608-B0AD6660909F}" type="pres">
      <dgm:prSet presAssocID="{26178357-E9C5-4947-8A25-57115E0AFE48}" presName="sibTrans" presStyleCnt="0"/>
      <dgm:spPr/>
    </dgm:pt>
    <dgm:pt modelId="{655E5185-3B7F-4F60-9C8E-ADEB70189B6D}" type="pres">
      <dgm:prSet presAssocID="{4695175F-3DD1-4406-859D-22A017C12991}" presName="node" presStyleLbl="node1" presStyleIdx="9" presStyleCnt="1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EDA4F24-93B6-43C4-BAEA-01BAFA1AE2EE}" type="pres">
      <dgm:prSet presAssocID="{508A29A9-F2C2-433C-8F7B-6B7AAD2DF463}" presName="sibTrans" presStyleCnt="0"/>
      <dgm:spPr/>
    </dgm:pt>
    <dgm:pt modelId="{8C867F07-B618-41A7-B5A4-131519E37831}" type="pres">
      <dgm:prSet presAssocID="{CB355789-E145-4BFB-817F-3800796CAB08}" presName="node" presStyleLbl="node1" presStyleIdx="10" presStyleCnt="1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82EE8A4-B0E4-4530-AAEA-DFDFF7CD8F91}" type="pres">
      <dgm:prSet presAssocID="{5AFA50D2-56C9-4623-83BE-0C71A18C3603}" presName="sibTrans" presStyleCnt="0"/>
      <dgm:spPr/>
    </dgm:pt>
    <dgm:pt modelId="{DE3DC13B-BF55-4E8B-8088-6964769D7D4D}" type="pres">
      <dgm:prSet presAssocID="{A07E794E-858E-4C5D-B107-42687BBDE854}" presName="node" presStyleLbl="node1" presStyleIdx="11" presStyleCnt="1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0CC731A-ACA0-459B-A210-1A12CD7752B8}" type="pres">
      <dgm:prSet presAssocID="{0C561812-56A1-4C58-8852-E35AF7502E00}" presName="sibTrans" presStyleCnt="0"/>
      <dgm:spPr/>
    </dgm:pt>
    <dgm:pt modelId="{6FC290D4-7587-4671-A748-E1EDD661C299}" type="pres">
      <dgm:prSet presAssocID="{08917BE8-3602-4C12-B969-B06CC2A35059}" presName="node" presStyleLbl="node1" presStyleIdx="12" presStyleCnt="1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0D53D99-11B8-468B-AF7F-4698FAF725F3}" type="pres">
      <dgm:prSet presAssocID="{83C67A98-4DBE-4411-9162-660CB6517305}" presName="sibTrans" presStyleCnt="0"/>
      <dgm:spPr/>
    </dgm:pt>
    <dgm:pt modelId="{E4091E73-89D2-4A0B-930B-F1E03A32A9AE}" type="pres">
      <dgm:prSet presAssocID="{E60FC78C-0807-499C-AA5E-57407957B8C7}" presName="node" presStyleLbl="node1" presStyleIdx="13" presStyleCnt="1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46CC02D-0748-4B60-AAC5-0656C4880212}" type="pres">
      <dgm:prSet presAssocID="{1A2D5991-C684-4095-B098-D5480B01FE34}" presName="sibTrans" presStyleCnt="0"/>
      <dgm:spPr/>
    </dgm:pt>
    <dgm:pt modelId="{032B2B84-4442-4CBC-8CF4-F166D9CE7661}" type="pres">
      <dgm:prSet presAssocID="{E5D6C56B-A813-43C1-B630-6DF2301CFFAF}" presName="node" presStyleLbl="node1" presStyleIdx="14" presStyleCnt="1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3E808CE6-8009-484C-8B8B-A3221799D36C}" type="presOf" srcId="{4BDB7EB2-3E5A-466E-99C7-5BF092E437DC}" destId="{9A139B62-129E-4FD8-A278-85435176B96A}" srcOrd="0" destOrd="0" presId="urn:microsoft.com/office/officeart/2005/8/layout/default"/>
    <dgm:cxn modelId="{CE8D6DCB-277E-4215-935C-C94A957BAAEE}" srcId="{F693B29E-2E9B-4947-980A-B240DA98A9CF}" destId="{08917BE8-3602-4C12-B969-B06CC2A35059}" srcOrd="12" destOrd="0" parTransId="{0C90F5A0-3FA9-4B8B-AFE4-EC361328C308}" sibTransId="{83C67A98-4DBE-4411-9162-660CB6517305}"/>
    <dgm:cxn modelId="{CD8BAD91-07A6-4DBD-A73A-17CA71D7F84F}" type="presOf" srcId="{C2E076B1-E693-4165-9EA2-B3CFE90FB038}" destId="{2C2E36B5-23FC-447E-8698-82E34BFD462E}" srcOrd="0" destOrd="0" presId="urn:microsoft.com/office/officeart/2005/8/layout/default"/>
    <dgm:cxn modelId="{4C080ABF-86C6-461D-8F3F-42D417155EDA}" srcId="{F693B29E-2E9B-4947-980A-B240DA98A9CF}" destId="{E60FC78C-0807-499C-AA5E-57407957B8C7}" srcOrd="13" destOrd="0" parTransId="{CF66214F-C2DC-41F8-8540-EF50FB92BE89}" sibTransId="{1A2D5991-C684-4095-B098-D5480B01FE34}"/>
    <dgm:cxn modelId="{ABB2DD97-0FF6-4129-96A5-FFECC5964A0D}" type="presOf" srcId="{6D9F031B-8361-415F-9CC2-0C445BCC1F3B}" destId="{726A3E07-A97B-4BD4-8D2C-7195754B9107}" srcOrd="0" destOrd="0" presId="urn:microsoft.com/office/officeart/2005/8/layout/default"/>
    <dgm:cxn modelId="{FA39CFE3-AD68-4391-BE14-3B8F07631EFC}" srcId="{F693B29E-2E9B-4947-980A-B240DA98A9CF}" destId="{5F246C08-DF53-4FAB-8DCC-052D55629CA2}" srcOrd="4" destOrd="0" parTransId="{C579B181-6EBE-4352-946A-366136D57B75}" sibTransId="{DDA04CBB-EEE6-438A-8B35-A2D1844366E1}"/>
    <dgm:cxn modelId="{3A40DA95-B523-4027-90C6-652AFFCDE008}" type="presOf" srcId="{E5D6C56B-A813-43C1-B630-6DF2301CFFAF}" destId="{032B2B84-4442-4CBC-8CF4-F166D9CE7661}" srcOrd="0" destOrd="0" presId="urn:microsoft.com/office/officeart/2005/8/layout/default"/>
    <dgm:cxn modelId="{4A9F45E9-C92A-4879-9AC3-86C92000C044}" type="presOf" srcId="{E60FC78C-0807-499C-AA5E-57407957B8C7}" destId="{E4091E73-89D2-4A0B-930B-F1E03A32A9AE}" srcOrd="0" destOrd="0" presId="urn:microsoft.com/office/officeart/2005/8/layout/default"/>
    <dgm:cxn modelId="{309DC008-762D-4C46-AAB0-AB5DE4EB7618}" srcId="{F693B29E-2E9B-4947-980A-B240DA98A9CF}" destId="{4695175F-3DD1-4406-859D-22A017C12991}" srcOrd="9" destOrd="0" parTransId="{73C593DA-6946-4E88-899B-4ECD6BD58F4B}" sibTransId="{508A29A9-F2C2-433C-8F7B-6B7AAD2DF463}"/>
    <dgm:cxn modelId="{62F5473E-B54B-4C97-A5D9-19EEEEEC5D4F}" srcId="{F693B29E-2E9B-4947-980A-B240DA98A9CF}" destId="{E5D6C56B-A813-43C1-B630-6DF2301CFFAF}" srcOrd="14" destOrd="0" parTransId="{9033A2E5-85C1-45DD-B8DA-5B8A06C1C361}" sibTransId="{5766CFF2-8E3B-4C46-8538-2CC886365A23}"/>
    <dgm:cxn modelId="{24C26074-8E18-4EF4-8F12-CC050FACEE89}" srcId="{F693B29E-2E9B-4947-980A-B240DA98A9CF}" destId="{9527AF1A-3ECE-4478-8F69-254A05493695}" srcOrd="5" destOrd="0" parTransId="{35AFB635-AA5A-4788-8760-3EFF946264FF}" sibTransId="{E8ED4C85-3D81-43BF-BE79-189428EC6907}"/>
    <dgm:cxn modelId="{A380251E-5CB7-4392-84A7-E73210DE79E0}" type="presOf" srcId="{F693B29E-2E9B-4947-980A-B240DA98A9CF}" destId="{4BBF64CC-E61A-4D4D-A936-91A2EFA5E99E}" srcOrd="0" destOrd="0" presId="urn:microsoft.com/office/officeart/2005/8/layout/default"/>
    <dgm:cxn modelId="{8345D4DD-9D9F-4092-ACE4-F53BEE8D4F4D}" type="presOf" srcId="{A07E794E-858E-4C5D-B107-42687BBDE854}" destId="{DE3DC13B-BF55-4E8B-8088-6964769D7D4D}" srcOrd="0" destOrd="0" presId="urn:microsoft.com/office/officeart/2005/8/layout/default"/>
    <dgm:cxn modelId="{99BB9AEA-02E4-400A-9EED-9054A012C802}" srcId="{F693B29E-2E9B-4947-980A-B240DA98A9CF}" destId="{21D4B6C9-0370-4145-81B8-0A669791A635}" srcOrd="6" destOrd="0" parTransId="{93B848CD-CE9D-4004-90F9-0F452F4B6678}" sibTransId="{46E03AA0-B315-4D9A-BB32-A92A0CAE4C7E}"/>
    <dgm:cxn modelId="{9BEA5903-C0BA-4603-ADEF-9227F37C7EE5}" srcId="{F693B29E-2E9B-4947-980A-B240DA98A9CF}" destId="{92FAC369-ECF6-4E07-B7A7-98F1E13BB5D1}" srcOrd="0" destOrd="0" parTransId="{8C38D140-1F45-47EE-932D-7195BB499677}" sibTransId="{ACFB70E6-A428-48A0-AE50-6AF43D3CA6ED}"/>
    <dgm:cxn modelId="{DAA33D27-E813-48E2-A838-B33298B32D91}" type="presOf" srcId="{1F681716-121F-4AAE-B46C-9BE353BEBD59}" destId="{4830C4EF-4806-4824-B1F7-F80A467B7987}" srcOrd="0" destOrd="0" presId="urn:microsoft.com/office/officeart/2005/8/layout/default"/>
    <dgm:cxn modelId="{3BC36B9F-D64B-4A98-9DF8-5C6B07E99087}" type="presOf" srcId="{CB355789-E145-4BFB-817F-3800796CAB08}" destId="{8C867F07-B618-41A7-B5A4-131519E37831}" srcOrd="0" destOrd="0" presId="urn:microsoft.com/office/officeart/2005/8/layout/default"/>
    <dgm:cxn modelId="{10AAF585-C5EB-4E2F-9F20-C1EFA153E743}" srcId="{F693B29E-2E9B-4947-980A-B240DA98A9CF}" destId="{A07E794E-858E-4C5D-B107-42687BBDE854}" srcOrd="11" destOrd="0" parTransId="{ABABD3FC-199F-4A5A-8EB8-15F4A36162CB}" sibTransId="{0C561812-56A1-4C58-8852-E35AF7502E00}"/>
    <dgm:cxn modelId="{D3251D49-71ED-4BD0-B732-140A2B238EB0}" type="presOf" srcId="{92FAC369-ECF6-4E07-B7A7-98F1E13BB5D1}" destId="{18CB7494-3FD1-4E00-AD02-46F1B7A7AD01}" srcOrd="0" destOrd="0" presId="urn:microsoft.com/office/officeart/2005/8/layout/default"/>
    <dgm:cxn modelId="{3295C430-9253-4934-862E-0BD2CDF4645F}" srcId="{F693B29E-2E9B-4947-980A-B240DA98A9CF}" destId="{4BDB7EB2-3E5A-466E-99C7-5BF092E437DC}" srcOrd="3" destOrd="0" parTransId="{9C2165E1-609A-44F6-BB37-D215332DCF80}" sibTransId="{86476DDD-9E7B-4819-AC71-4F5233E21380}"/>
    <dgm:cxn modelId="{E0AADB3A-9DEA-4E3E-AB40-A80E9DABF113}" type="presOf" srcId="{9527AF1A-3ECE-4478-8F69-254A05493695}" destId="{FE735ECC-1524-472A-B69B-E7AEE80DFB93}" srcOrd="0" destOrd="0" presId="urn:microsoft.com/office/officeart/2005/8/layout/default"/>
    <dgm:cxn modelId="{76510E62-422E-4053-BD6D-7B1F05FA9243}" type="presOf" srcId="{08917BE8-3602-4C12-B969-B06CC2A35059}" destId="{6FC290D4-7587-4671-A748-E1EDD661C299}" srcOrd="0" destOrd="0" presId="urn:microsoft.com/office/officeart/2005/8/layout/default"/>
    <dgm:cxn modelId="{E663BA8D-0701-4AC4-9EB9-CB673E5E58C3}" srcId="{F693B29E-2E9B-4947-980A-B240DA98A9CF}" destId="{1F681716-121F-4AAE-B46C-9BE353BEBD59}" srcOrd="7" destOrd="0" parTransId="{955B13E8-5B63-4D44-85AA-0F84144BC75D}" sibTransId="{32BBD5F7-25AE-4733-AE9F-6E9709D53473}"/>
    <dgm:cxn modelId="{E273F53C-2AA7-47C3-980C-372376FBC97B}" srcId="{F693B29E-2E9B-4947-980A-B240DA98A9CF}" destId="{6D9F031B-8361-415F-9CC2-0C445BCC1F3B}" srcOrd="2" destOrd="0" parTransId="{973B17CF-DDC5-4B4F-A266-00EA8587E860}" sibTransId="{4904034B-18F2-481E-9CF6-F84575E8A182}"/>
    <dgm:cxn modelId="{F85F74CC-3EBB-45B8-AA98-C2F32C2360A9}" type="presOf" srcId="{4695175F-3DD1-4406-859D-22A017C12991}" destId="{655E5185-3B7F-4F60-9C8E-ADEB70189B6D}" srcOrd="0" destOrd="0" presId="urn:microsoft.com/office/officeart/2005/8/layout/default"/>
    <dgm:cxn modelId="{2420A315-37C5-4697-9549-C857FD39D328}" type="presOf" srcId="{21D4B6C9-0370-4145-81B8-0A669791A635}" destId="{73E26255-D6D1-4776-88A1-48E005455A23}" srcOrd="0" destOrd="0" presId="urn:microsoft.com/office/officeart/2005/8/layout/default"/>
    <dgm:cxn modelId="{DECCC994-FEC8-4C14-BD75-EC2FBE9A3FE0}" srcId="{F693B29E-2E9B-4947-980A-B240DA98A9CF}" destId="{C2E076B1-E693-4165-9EA2-B3CFE90FB038}" srcOrd="8" destOrd="0" parTransId="{66A3A9B5-5B3A-4BE1-A4E3-4277A47837A6}" sibTransId="{26178357-E9C5-4947-8A25-57115E0AFE48}"/>
    <dgm:cxn modelId="{536D19A0-DF6E-4588-A7D1-8C54F64D845B}" srcId="{F693B29E-2E9B-4947-980A-B240DA98A9CF}" destId="{CB355789-E145-4BFB-817F-3800796CAB08}" srcOrd="10" destOrd="0" parTransId="{A64A9222-DA42-4EF2-83BE-1CA23A5CDF09}" sibTransId="{5AFA50D2-56C9-4623-83BE-0C71A18C3603}"/>
    <dgm:cxn modelId="{31EC08D4-3184-4868-AFE0-4CC5B7F8AD7B}" type="presOf" srcId="{5F246C08-DF53-4FAB-8DCC-052D55629CA2}" destId="{F18FE7BE-AB08-449B-A0DA-3D9E475E92D6}" srcOrd="0" destOrd="0" presId="urn:microsoft.com/office/officeart/2005/8/layout/default"/>
    <dgm:cxn modelId="{8401657F-C528-4EA9-9B19-B6FC7BE9551C}" type="presOf" srcId="{205025ED-E8D6-4FD0-9CCB-973B64542CA3}" destId="{002E68C2-109D-42FA-A60F-111F340B1ED1}" srcOrd="0" destOrd="0" presId="urn:microsoft.com/office/officeart/2005/8/layout/default"/>
    <dgm:cxn modelId="{D64A5AF1-D30A-4200-92B2-427BBFE54B6C}" srcId="{F693B29E-2E9B-4947-980A-B240DA98A9CF}" destId="{205025ED-E8D6-4FD0-9CCB-973B64542CA3}" srcOrd="1" destOrd="0" parTransId="{0BA1BA70-ADCC-4755-9790-D5B8AF760D0D}" sibTransId="{F8E3B018-B671-4271-9CCD-576840E82F48}"/>
    <dgm:cxn modelId="{FC3F358A-BFC6-4C88-8BE8-AF4F4652C270}" type="presParOf" srcId="{4BBF64CC-E61A-4D4D-A936-91A2EFA5E99E}" destId="{18CB7494-3FD1-4E00-AD02-46F1B7A7AD01}" srcOrd="0" destOrd="0" presId="urn:microsoft.com/office/officeart/2005/8/layout/default"/>
    <dgm:cxn modelId="{41B0DEC1-716F-4917-A95A-61159B68C672}" type="presParOf" srcId="{4BBF64CC-E61A-4D4D-A936-91A2EFA5E99E}" destId="{8510D6D3-BFA7-49E1-B321-52CD84A71FA0}" srcOrd="1" destOrd="0" presId="urn:microsoft.com/office/officeart/2005/8/layout/default"/>
    <dgm:cxn modelId="{A63536D5-615A-4975-86EB-7D3BA3EBD92F}" type="presParOf" srcId="{4BBF64CC-E61A-4D4D-A936-91A2EFA5E99E}" destId="{002E68C2-109D-42FA-A60F-111F340B1ED1}" srcOrd="2" destOrd="0" presId="urn:microsoft.com/office/officeart/2005/8/layout/default"/>
    <dgm:cxn modelId="{C3FC4763-BCE3-4D65-8434-D2DD8BFFA5F2}" type="presParOf" srcId="{4BBF64CC-E61A-4D4D-A936-91A2EFA5E99E}" destId="{A2CA2B56-AED5-449A-A7F9-6B648357243B}" srcOrd="3" destOrd="0" presId="urn:microsoft.com/office/officeart/2005/8/layout/default"/>
    <dgm:cxn modelId="{108D146F-1A83-4F46-B290-B1EBB4EE4FB2}" type="presParOf" srcId="{4BBF64CC-E61A-4D4D-A936-91A2EFA5E99E}" destId="{726A3E07-A97B-4BD4-8D2C-7195754B9107}" srcOrd="4" destOrd="0" presId="urn:microsoft.com/office/officeart/2005/8/layout/default"/>
    <dgm:cxn modelId="{0B9AE622-8B5F-4D42-A984-62DE8FD25D13}" type="presParOf" srcId="{4BBF64CC-E61A-4D4D-A936-91A2EFA5E99E}" destId="{4EA6D5E2-B02D-45B9-9CFC-94A37F04E5A7}" srcOrd="5" destOrd="0" presId="urn:microsoft.com/office/officeart/2005/8/layout/default"/>
    <dgm:cxn modelId="{89CFAEF8-6650-47AB-88A2-674F40B94418}" type="presParOf" srcId="{4BBF64CC-E61A-4D4D-A936-91A2EFA5E99E}" destId="{9A139B62-129E-4FD8-A278-85435176B96A}" srcOrd="6" destOrd="0" presId="urn:microsoft.com/office/officeart/2005/8/layout/default"/>
    <dgm:cxn modelId="{FDE907FA-74A5-4255-A3FA-F904B2F9C08D}" type="presParOf" srcId="{4BBF64CC-E61A-4D4D-A936-91A2EFA5E99E}" destId="{BDD92C1E-A80D-4D1E-8EE6-0528DD59FFEB}" srcOrd="7" destOrd="0" presId="urn:microsoft.com/office/officeart/2005/8/layout/default"/>
    <dgm:cxn modelId="{4E74AF68-DAB7-4DC5-933F-A0F3CFC01EC8}" type="presParOf" srcId="{4BBF64CC-E61A-4D4D-A936-91A2EFA5E99E}" destId="{F18FE7BE-AB08-449B-A0DA-3D9E475E92D6}" srcOrd="8" destOrd="0" presId="urn:microsoft.com/office/officeart/2005/8/layout/default"/>
    <dgm:cxn modelId="{C8AE1EDA-021D-45A9-9D94-53FAE6A4053C}" type="presParOf" srcId="{4BBF64CC-E61A-4D4D-A936-91A2EFA5E99E}" destId="{3245CD36-C15F-4CDB-8CA3-E43BF7AC0950}" srcOrd="9" destOrd="0" presId="urn:microsoft.com/office/officeart/2005/8/layout/default"/>
    <dgm:cxn modelId="{4C4CBD9C-7F29-4867-A67D-7114AA23C6D8}" type="presParOf" srcId="{4BBF64CC-E61A-4D4D-A936-91A2EFA5E99E}" destId="{FE735ECC-1524-472A-B69B-E7AEE80DFB93}" srcOrd="10" destOrd="0" presId="urn:microsoft.com/office/officeart/2005/8/layout/default"/>
    <dgm:cxn modelId="{795E64F9-51B7-4333-B806-2063B6AEA6C9}" type="presParOf" srcId="{4BBF64CC-E61A-4D4D-A936-91A2EFA5E99E}" destId="{8329321C-7C82-43E1-A431-734B738BCFD5}" srcOrd="11" destOrd="0" presId="urn:microsoft.com/office/officeart/2005/8/layout/default"/>
    <dgm:cxn modelId="{2EF649CE-514A-4E47-9CBC-40DAF90BC5BC}" type="presParOf" srcId="{4BBF64CC-E61A-4D4D-A936-91A2EFA5E99E}" destId="{73E26255-D6D1-4776-88A1-48E005455A23}" srcOrd="12" destOrd="0" presId="urn:microsoft.com/office/officeart/2005/8/layout/default"/>
    <dgm:cxn modelId="{BF5A2FD9-706C-4227-BC7E-A9EC7A8C0E07}" type="presParOf" srcId="{4BBF64CC-E61A-4D4D-A936-91A2EFA5E99E}" destId="{C7F0B4CD-6C4E-48F7-832C-31B53FB961B2}" srcOrd="13" destOrd="0" presId="urn:microsoft.com/office/officeart/2005/8/layout/default"/>
    <dgm:cxn modelId="{F3336983-418C-480D-9241-B7391AC2AE99}" type="presParOf" srcId="{4BBF64CC-E61A-4D4D-A936-91A2EFA5E99E}" destId="{4830C4EF-4806-4824-B1F7-F80A467B7987}" srcOrd="14" destOrd="0" presId="urn:microsoft.com/office/officeart/2005/8/layout/default"/>
    <dgm:cxn modelId="{957D99F8-AAE3-4486-B63F-DCCF09DA9345}" type="presParOf" srcId="{4BBF64CC-E61A-4D4D-A936-91A2EFA5E99E}" destId="{B3ECE14C-2D9E-497D-ADF2-B59E7B5D2DBF}" srcOrd="15" destOrd="0" presId="urn:microsoft.com/office/officeart/2005/8/layout/default"/>
    <dgm:cxn modelId="{66C8392B-D450-49F5-82CA-453E7591CF6E}" type="presParOf" srcId="{4BBF64CC-E61A-4D4D-A936-91A2EFA5E99E}" destId="{2C2E36B5-23FC-447E-8698-82E34BFD462E}" srcOrd="16" destOrd="0" presId="urn:microsoft.com/office/officeart/2005/8/layout/default"/>
    <dgm:cxn modelId="{687B279E-1362-49C1-92F4-F285FA6EA830}" type="presParOf" srcId="{4BBF64CC-E61A-4D4D-A936-91A2EFA5E99E}" destId="{BD66EC1B-8807-4105-A608-B0AD6660909F}" srcOrd="17" destOrd="0" presId="urn:microsoft.com/office/officeart/2005/8/layout/default"/>
    <dgm:cxn modelId="{CEA122FC-1F58-4644-A91E-A51086575EA4}" type="presParOf" srcId="{4BBF64CC-E61A-4D4D-A936-91A2EFA5E99E}" destId="{655E5185-3B7F-4F60-9C8E-ADEB70189B6D}" srcOrd="18" destOrd="0" presId="urn:microsoft.com/office/officeart/2005/8/layout/default"/>
    <dgm:cxn modelId="{A3BEFBB3-53DA-4B7C-B57B-AC64E677312E}" type="presParOf" srcId="{4BBF64CC-E61A-4D4D-A936-91A2EFA5E99E}" destId="{DEDA4F24-93B6-43C4-BAEA-01BAFA1AE2EE}" srcOrd="19" destOrd="0" presId="urn:microsoft.com/office/officeart/2005/8/layout/default"/>
    <dgm:cxn modelId="{7094DA1A-1CB0-428D-8C0F-3BF471402C88}" type="presParOf" srcId="{4BBF64CC-E61A-4D4D-A936-91A2EFA5E99E}" destId="{8C867F07-B618-41A7-B5A4-131519E37831}" srcOrd="20" destOrd="0" presId="urn:microsoft.com/office/officeart/2005/8/layout/default"/>
    <dgm:cxn modelId="{1C2A8CBB-1B5D-4FE3-A871-35CD959EFB36}" type="presParOf" srcId="{4BBF64CC-E61A-4D4D-A936-91A2EFA5E99E}" destId="{782EE8A4-B0E4-4530-AAEA-DFDFF7CD8F91}" srcOrd="21" destOrd="0" presId="urn:microsoft.com/office/officeart/2005/8/layout/default"/>
    <dgm:cxn modelId="{CD353A7F-14D2-44A2-9AC5-D4E066843D5B}" type="presParOf" srcId="{4BBF64CC-E61A-4D4D-A936-91A2EFA5E99E}" destId="{DE3DC13B-BF55-4E8B-8088-6964769D7D4D}" srcOrd="22" destOrd="0" presId="urn:microsoft.com/office/officeart/2005/8/layout/default"/>
    <dgm:cxn modelId="{EB492756-E8AB-4B17-8938-957FDA632160}" type="presParOf" srcId="{4BBF64CC-E61A-4D4D-A936-91A2EFA5E99E}" destId="{00CC731A-ACA0-459B-A210-1A12CD7752B8}" srcOrd="23" destOrd="0" presId="urn:microsoft.com/office/officeart/2005/8/layout/default"/>
    <dgm:cxn modelId="{AF69E1EE-0AA9-4FDB-AEDD-7B7A900FFF88}" type="presParOf" srcId="{4BBF64CC-E61A-4D4D-A936-91A2EFA5E99E}" destId="{6FC290D4-7587-4671-A748-E1EDD661C299}" srcOrd="24" destOrd="0" presId="urn:microsoft.com/office/officeart/2005/8/layout/default"/>
    <dgm:cxn modelId="{54F5C7D0-1262-4BAF-B89D-4384208255C7}" type="presParOf" srcId="{4BBF64CC-E61A-4D4D-A936-91A2EFA5E99E}" destId="{D0D53D99-11B8-468B-AF7F-4698FAF725F3}" srcOrd="25" destOrd="0" presId="urn:microsoft.com/office/officeart/2005/8/layout/default"/>
    <dgm:cxn modelId="{BD265FAE-BA89-4C8C-8148-74ED45FE6D65}" type="presParOf" srcId="{4BBF64CC-E61A-4D4D-A936-91A2EFA5E99E}" destId="{E4091E73-89D2-4A0B-930B-F1E03A32A9AE}" srcOrd="26" destOrd="0" presId="urn:microsoft.com/office/officeart/2005/8/layout/default"/>
    <dgm:cxn modelId="{61F8E191-CFB0-49B3-B69A-8015F8A04AA4}" type="presParOf" srcId="{4BBF64CC-E61A-4D4D-A936-91A2EFA5E99E}" destId="{146CC02D-0748-4B60-AAC5-0656C4880212}" srcOrd="27" destOrd="0" presId="urn:microsoft.com/office/officeart/2005/8/layout/default"/>
    <dgm:cxn modelId="{0205D686-C3AB-4C9C-B06F-46A5FBB5595B}" type="presParOf" srcId="{4BBF64CC-E61A-4D4D-A936-91A2EFA5E99E}" destId="{032B2B84-4442-4CBC-8CF4-F166D9CE7661}" srcOrd="2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FE9702A-0BD1-42E2-9EC9-85E36C4402B7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7F22F490-7307-43F8-B14B-29752192D100}">
      <dgm:prSet phldrT="[Text]" custT="1"/>
      <dgm:spPr>
        <a:solidFill>
          <a:srgbClr val="92D050"/>
        </a:solidFill>
      </dgm:spPr>
      <dgm:t>
        <a:bodyPr/>
        <a:lstStyle/>
        <a:p>
          <a:r>
            <a:rPr lang="hr-HR" sz="2500" dirty="0">
              <a:solidFill>
                <a:schemeClr val="tx1"/>
              </a:solidFill>
            </a:rPr>
            <a:t>Usluge čišćenja zatvorenih prostora </a:t>
          </a:r>
          <a:endParaRPr lang="hr-HR" sz="2500" baseline="0" dirty="0">
            <a:solidFill>
              <a:schemeClr val="tx1"/>
            </a:solidFill>
          </a:endParaRPr>
        </a:p>
      </dgm:t>
    </dgm:pt>
    <dgm:pt modelId="{56F20D4B-43CF-4408-883E-09F0333A82B5}" type="parTrans" cxnId="{22778350-99DF-4BC4-B0F8-B6D5780CD8B5}">
      <dgm:prSet/>
      <dgm:spPr/>
      <dgm:t>
        <a:bodyPr/>
        <a:lstStyle/>
        <a:p>
          <a:endParaRPr lang="hr-HR"/>
        </a:p>
      </dgm:t>
    </dgm:pt>
    <dgm:pt modelId="{05DF429C-B138-464D-9B28-188B51CC0B1F}" type="sibTrans" cxnId="{22778350-99DF-4BC4-B0F8-B6D5780CD8B5}">
      <dgm:prSet/>
      <dgm:spPr/>
      <dgm:t>
        <a:bodyPr/>
        <a:lstStyle/>
        <a:p>
          <a:endParaRPr lang="hr-HR"/>
        </a:p>
      </dgm:t>
    </dgm:pt>
    <dgm:pt modelId="{6C363A52-3C3A-4E66-A11B-29927DB25224}">
      <dgm:prSet phldrT="[Text]" custT="1"/>
      <dgm:spPr>
        <a:solidFill>
          <a:srgbClr val="92D050"/>
        </a:solidFill>
      </dgm:spPr>
      <dgm:t>
        <a:bodyPr/>
        <a:lstStyle/>
        <a:p>
          <a:r>
            <a:rPr lang="hr-HR" sz="2500" dirty="0">
              <a:solidFill>
                <a:schemeClr val="tx1"/>
              </a:solidFill>
            </a:rPr>
            <a:t>Računala i monitori</a:t>
          </a:r>
          <a:endParaRPr lang="hr-HR" sz="2500" baseline="0" dirty="0">
            <a:solidFill>
              <a:schemeClr val="tx1"/>
            </a:solidFill>
          </a:endParaRPr>
        </a:p>
      </dgm:t>
    </dgm:pt>
    <dgm:pt modelId="{C0EDCA3F-2A8C-4EAD-936E-36E076E6F696}" type="parTrans" cxnId="{C376821F-54EA-4739-95D1-5971DAA8EB54}">
      <dgm:prSet/>
      <dgm:spPr/>
      <dgm:t>
        <a:bodyPr/>
        <a:lstStyle/>
        <a:p>
          <a:endParaRPr lang="hr-HR"/>
        </a:p>
      </dgm:t>
    </dgm:pt>
    <dgm:pt modelId="{12489DD6-8245-4935-8F30-0D19E9AD47D7}" type="sibTrans" cxnId="{C376821F-54EA-4739-95D1-5971DAA8EB54}">
      <dgm:prSet/>
      <dgm:spPr/>
      <dgm:t>
        <a:bodyPr/>
        <a:lstStyle/>
        <a:p>
          <a:endParaRPr lang="hr-HR"/>
        </a:p>
      </dgm:t>
    </dgm:pt>
    <dgm:pt modelId="{88FEBA81-5BAA-40D6-87F4-0A68DEE07343}">
      <dgm:prSet phldrT="[Text]" custT="1"/>
      <dgm:spPr>
        <a:solidFill>
          <a:srgbClr val="92D050"/>
        </a:solidFill>
      </dgm:spPr>
      <dgm:t>
        <a:bodyPr/>
        <a:lstStyle/>
        <a:p>
          <a:r>
            <a:rPr lang="hr-HR" sz="2500" dirty="0">
              <a:solidFill>
                <a:schemeClr val="tx1"/>
              </a:solidFill>
            </a:rPr>
            <a:t>Medicinska električna i elektronička oprema (medicinski EEO)</a:t>
          </a:r>
          <a:endParaRPr lang="hr-HR" sz="2500" baseline="0" dirty="0">
            <a:solidFill>
              <a:schemeClr val="tx1"/>
            </a:solidFill>
          </a:endParaRPr>
        </a:p>
      </dgm:t>
    </dgm:pt>
    <dgm:pt modelId="{5F2E50A0-BAD9-4999-B6FC-E2162AD1B43B}" type="parTrans" cxnId="{A3F29C97-0945-4010-9509-7DFE445D0839}">
      <dgm:prSet/>
      <dgm:spPr/>
      <dgm:t>
        <a:bodyPr/>
        <a:lstStyle/>
        <a:p>
          <a:endParaRPr lang="hr-HR"/>
        </a:p>
      </dgm:t>
    </dgm:pt>
    <dgm:pt modelId="{7774C003-8180-4452-8EC5-78B6B73C27A0}" type="sibTrans" cxnId="{A3F29C97-0945-4010-9509-7DFE445D0839}">
      <dgm:prSet/>
      <dgm:spPr/>
      <dgm:t>
        <a:bodyPr/>
        <a:lstStyle/>
        <a:p>
          <a:endParaRPr lang="hr-HR"/>
        </a:p>
      </dgm:t>
    </dgm:pt>
    <dgm:pt modelId="{851035C8-0630-48A8-A524-0DE61F99C7AF}" type="pres">
      <dgm:prSet presAssocID="{5FE9702A-0BD1-42E2-9EC9-85E36C4402B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EC5EDCB6-16C0-4154-ADC2-3135791F8F2F}" type="pres">
      <dgm:prSet presAssocID="{6C363A52-3C3A-4E66-A11B-29927DB2522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54FD056-3654-40C7-8855-BC44C464F553}" type="pres">
      <dgm:prSet presAssocID="{12489DD6-8245-4935-8F30-0D19E9AD47D7}" presName="sibTrans" presStyleCnt="0"/>
      <dgm:spPr/>
    </dgm:pt>
    <dgm:pt modelId="{3117EEA9-B32D-4FD9-ACDF-99018A05BBDE}" type="pres">
      <dgm:prSet presAssocID="{7F22F490-7307-43F8-B14B-29752192D10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E408DBA-2C21-4CCB-BA6F-26E9D9418440}" type="pres">
      <dgm:prSet presAssocID="{05DF429C-B138-464D-9B28-188B51CC0B1F}" presName="sibTrans" presStyleCnt="0"/>
      <dgm:spPr/>
    </dgm:pt>
    <dgm:pt modelId="{D163EAD1-5ED5-4858-A3E4-ED0A8C8B8709}" type="pres">
      <dgm:prSet presAssocID="{88FEBA81-5BAA-40D6-87F4-0A68DEE0734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22778350-99DF-4BC4-B0F8-B6D5780CD8B5}" srcId="{5FE9702A-0BD1-42E2-9EC9-85E36C4402B7}" destId="{7F22F490-7307-43F8-B14B-29752192D100}" srcOrd="1" destOrd="0" parTransId="{56F20D4B-43CF-4408-883E-09F0333A82B5}" sibTransId="{05DF429C-B138-464D-9B28-188B51CC0B1F}"/>
    <dgm:cxn modelId="{A3F29C97-0945-4010-9509-7DFE445D0839}" srcId="{5FE9702A-0BD1-42E2-9EC9-85E36C4402B7}" destId="{88FEBA81-5BAA-40D6-87F4-0A68DEE07343}" srcOrd="2" destOrd="0" parTransId="{5F2E50A0-BAD9-4999-B6FC-E2162AD1B43B}" sibTransId="{7774C003-8180-4452-8EC5-78B6B73C27A0}"/>
    <dgm:cxn modelId="{C376821F-54EA-4739-95D1-5971DAA8EB54}" srcId="{5FE9702A-0BD1-42E2-9EC9-85E36C4402B7}" destId="{6C363A52-3C3A-4E66-A11B-29927DB25224}" srcOrd="0" destOrd="0" parTransId="{C0EDCA3F-2A8C-4EAD-936E-36E076E6F696}" sibTransId="{12489DD6-8245-4935-8F30-0D19E9AD47D7}"/>
    <dgm:cxn modelId="{015D6BB2-3641-4243-AA23-E8818A5FA5EB}" type="presOf" srcId="{6C363A52-3C3A-4E66-A11B-29927DB25224}" destId="{EC5EDCB6-16C0-4154-ADC2-3135791F8F2F}" srcOrd="0" destOrd="0" presId="urn:microsoft.com/office/officeart/2005/8/layout/hList6"/>
    <dgm:cxn modelId="{96738AC0-079C-445A-90B2-D1F839D61274}" type="presOf" srcId="{88FEBA81-5BAA-40D6-87F4-0A68DEE07343}" destId="{D163EAD1-5ED5-4858-A3E4-ED0A8C8B8709}" srcOrd="0" destOrd="0" presId="urn:microsoft.com/office/officeart/2005/8/layout/hList6"/>
    <dgm:cxn modelId="{DB464458-2BE6-45D0-B778-84AAEDE2B73D}" type="presOf" srcId="{7F22F490-7307-43F8-B14B-29752192D100}" destId="{3117EEA9-B32D-4FD9-ACDF-99018A05BBDE}" srcOrd="0" destOrd="0" presId="urn:microsoft.com/office/officeart/2005/8/layout/hList6"/>
    <dgm:cxn modelId="{3BBFBFD0-09EF-4668-8C10-3D2286B77303}" type="presOf" srcId="{5FE9702A-0BD1-42E2-9EC9-85E36C4402B7}" destId="{851035C8-0630-48A8-A524-0DE61F99C7AF}" srcOrd="0" destOrd="0" presId="urn:microsoft.com/office/officeart/2005/8/layout/hList6"/>
    <dgm:cxn modelId="{B946F1FA-A757-4FB3-9197-85948E10BD41}" type="presParOf" srcId="{851035C8-0630-48A8-A524-0DE61F99C7AF}" destId="{EC5EDCB6-16C0-4154-ADC2-3135791F8F2F}" srcOrd="0" destOrd="0" presId="urn:microsoft.com/office/officeart/2005/8/layout/hList6"/>
    <dgm:cxn modelId="{6CF0F275-0564-4211-8417-45F7F91970F3}" type="presParOf" srcId="{851035C8-0630-48A8-A524-0DE61F99C7AF}" destId="{754FD056-3654-40C7-8855-BC44C464F553}" srcOrd="1" destOrd="0" presId="urn:microsoft.com/office/officeart/2005/8/layout/hList6"/>
    <dgm:cxn modelId="{BD2CAD35-FB66-431F-8FA7-67B0D88CD5DC}" type="presParOf" srcId="{851035C8-0630-48A8-A524-0DE61F99C7AF}" destId="{3117EEA9-B32D-4FD9-ACDF-99018A05BBDE}" srcOrd="2" destOrd="0" presId="urn:microsoft.com/office/officeart/2005/8/layout/hList6"/>
    <dgm:cxn modelId="{9284E566-41A5-47AF-938F-40CDD82733C1}" type="presParOf" srcId="{851035C8-0630-48A8-A524-0DE61F99C7AF}" destId="{CE408DBA-2C21-4CCB-BA6F-26E9D9418440}" srcOrd="3" destOrd="0" presId="urn:microsoft.com/office/officeart/2005/8/layout/hList6"/>
    <dgm:cxn modelId="{A6D02C2B-2070-4069-895D-484A7CB2544C}" type="presParOf" srcId="{851035C8-0630-48A8-A524-0DE61F99C7AF}" destId="{D163EAD1-5ED5-4858-A3E4-ED0A8C8B8709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FE9702A-0BD1-42E2-9EC9-85E36C4402B7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7F22F490-7307-43F8-B14B-29752192D100}">
      <dgm:prSet phldrT="[Text]" custT="1"/>
      <dgm:spPr>
        <a:solidFill>
          <a:srgbClr val="92D050"/>
        </a:solidFill>
      </dgm:spPr>
      <dgm:t>
        <a:bodyPr/>
        <a:lstStyle/>
        <a:p>
          <a:r>
            <a:rPr lang="hr-HR" sz="2500" dirty="0">
              <a:solidFill>
                <a:schemeClr val="tx1"/>
              </a:solidFill>
            </a:rPr>
            <a:t>Usluge čišćenja zatvorenih prostora </a:t>
          </a:r>
          <a:endParaRPr lang="hr-HR" sz="2500" baseline="0" dirty="0">
            <a:solidFill>
              <a:schemeClr val="tx1"/>
            </a:solidFill>
          </a:endParaRPr>
        </a:p>
      </dgm:t>
    </dgm:pt>
    <dgm:pt modelId="{56F20D4B-43CF-4408-883E-09F0333A82B5}" type="parTrans" cxnId="{22778350-99DF-4BC4-B0F8-B6D5780CD8B5}">
      <dgm:prSet/>
      <dgm:spPr/>
      <dgm:t>
        <a:bodyPr/>
        <a:lstStyle/>
        <a:p>
          <a:endParaRPr lang="hr-HR"/>
        </a:p>
      </dgm:t>
    </dgm:pt>
    <dgm:pt modelId="{05DF429C-B138-464D-9B28-188B51CC0B1F}" type="sibTrans" cxnId="{22778350-99DF-4BC4-B0F8-B6D5780CD8B5}">
      <dgm:prSet/>
      <dgm:spPr/>
      <dgm:t>
        <a:bodyPr/>
        <a:lstStyle/>
        <a:p>
          <a:endParaRPr lang="hr-HR"/>
        </a:p>
      </dgm:t>
    </dgm:pt>
    <dgm:pt modelId="{6C363A52-3C3A-4E66-A11B-29927DB25224}">
      <dgm:prSet phldrT="[Text]" custT="1"/>
      <dgm:spPr>
        <a:solidFill>
          <a:srgbClr val="FFC000"/>
        </a:solidFill>
      </dgm:spPr>
      <dgm:t>
        <a:bodyPr/>
        <a:lstStyle/>
        <a:p>
          <a:r>
            <a:rPr lang="hr-HR" sz="2500" dirty="0">
              <a:solidFill>
                <a:schemeClr val="tx1"/>
              </a:solidFill>
            </a:rPr>
            <a:t>Računala i monitori</a:t>
          </a:r>
          <a:endParaRPr lang="hr-HR" sz="2500" baseline="0" dirty="0">
            <a:solidFill>
              <a:schemeClr val="tx1"/>
            </a:solidFill>
          </a:endParaRPr>
        </a:p>
      </dgm:t>
    </dgm:pt>
    <dgm:pt modelId="{C0EDCA3F-2A8C-4EAD-936E-36E076E6F696}" type="parTrans" cxnId="{C376821F-54EA-4739-95D1-5971DAA8EB54}">
      <dgm:prSet/>
      <dgm:spPr/>
      <dgm:t>
        <a:bodyPr/>
        <a:lstStyle/>
        <a:p>
          <a:endParaRPr lang="hr-HR"/>
        </a:p>
      </dgm:t>
    </dgm:pt>
    <dgm:pt modelId="{12489DD6-8245-4935-8F30-0D19E9AD47D7}" type="sibTrans" cxnId="{C376821F-54EA-4739-95D1-5971DAA8EB54}">
      <dgm:prSet/>
      <dgm:spPr/>
      <dgm:t>
        <a:bodyPr/>
        <a:lstStyle/>
        <a:p>
          <a:endParaRPr lang="hr-HR"/>
        </a:p>
      </dgm:t>
    </dgm:pt>
    <dgm:pt modelId="{88FEBA81-5BAA-40D6-87F4-0A68DEE07343}">
      <dgm:prSet phldrT="[Text]" custT="1"/>
      <dgm:spPr>
        <a:solidFill>
          <a:srgbClr val="92D050"/>
        </a:solidFill>
      </dgm:spPr>
      <dgm:t>
        <a:bodyPr/>
        <a:lstStyle/>
        <a:p>
          <a:r>
            <a:rPr lang="hr-HR" sz="2500" dirty="0">
              <a:solidFill>
                <a:schemeClr val="tx1"/>
              </a:solidFill>
            </a:rPr>
            <a:t>Medicinska električna i elektronička oprema (medicinski EEO)</a:t>
          </a:r>
          <a:endParaRPr lang="hr-HR" sz="2500" baseline="0" dirty="0">
            <a:solidFill>
              <a:schemeClr val="tx1"/>
            </a:solidFill>
          </a:endParaRPr>
        </a:p>
      </dgm:t>
    </dgm:pt>
    <dgm:pt modelId="{5F2E50A0-BAD9-4999-B6FC-E2162AD1B43B}" type="parTrans" cxnId="{A3F29C97-0945-4010-9509-7DFE445D0839}">
      <dgm:prSet/>
      <dgm:spPr/>
      <dgm:t>
        <a:bodyPr/>
        <a:lstStyle/>
        <a:p>
          <a:endParaRPr lang="hr-HR"/>
        </a:p>
      </dgm:t>
    </dgm:pt>
    <dgm:pt modelId="{7774C003-8180-4452-8EC5-78B6B73C27A0}" type="sibTrans" cxnId="{A3F29C97-0945-4010-9509-7DFE445D0839}">
      <dgm:prSet/>
      <dgm:spPr/>
      <dgm:t>
        <a:bodyPr/>
        <a:lstStyle/>
        <a:p>
          <a:endParaRPr lang="hr-HR"/>
        </a:p>
      </dgm:t>
    </dgm:pt>
    <dgm:pt modelId="{851035C8-0630-48A8-A524-0DE61F99C7AF}" type="pres">
      <dgm:prSet presAssocID="{5FE9702A-0BD1-42E2-9EC9-85E36C4402B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EC5EDCB6-16C0-4154-ADC2-3135791F8F2F}" type="pres">
      <dgm:prSet presAssocID="{6C363A52-3C3A-4E66-A11B-29927DB2522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54FD056-3654-40C7-8855-BC44C464F553}" type="pres">
      <dgm:prSet presAssocID="{12489DD6-8245-4935-8F30-0D19E9AD47D7}" presName="sibTrans" presStyleCnt="0"/>
      <dgm:spPr/>
    </dgm:pt>
    <dgm:pt modelId="{3117EEA9-B32D-4FD9-ACDF-99018A05BBDE}" type="pres">
      <dgm:prSet presAssocID="{7F22F490-7307-43F8-B14B-29752192D10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E408DBA-2C21-4CCB-BA6F-26E9D9418440}" type="pres">
      <dgm:prSet presAssocID="{05DF429C-B138-464D-9B28-188B51CC0B1F}" presName="sibTrans" presStyleCnt="0"/>
      <dgm:spPr/>
    </dgm:pt>
    <dgm:pt modelId="{D163EAD1-5ED5-4858-A3E4-ED0A8C8B8709}" type="pres">
      <dgm:prSet presAssocID="{88FEBA81-5BAA-40D6-87F4-0A68DEE0734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22778350-99DF-4BC4-B0F8-B6D5780CD8B5}" srcId="{5FE9702A-0BD1-42E2-9EC9-85E36C4402B7}" destId="{7F22F490-7307-43F8-B14B-29752192D100}" srcOrd="1" destOrd="0" parTransId="{56F20D4B-43CF-4408-883E-09F0333A82B5}" sibTransId="{05DF429C-B138-464D-9B28-188B51CC0B1F}"/>
    <dgm:cxn modelId="{A3F29C97-0945-4010-9509-7DFE445D0839}" srcId="{5FE9702A-0BD1-42E2-9EC9-85E36C4402B7}" destId="{88FEBA81-5BAA-40D6-87F4-0A68DEE07343}" srcOrd="2" destOrd="0" parTransId="{5F2E50A0-BAD9-4999-B6FC-E2162AD1B43B}" sibTransId="{7774C003-8180-4452-8EC5-78B6B73C27A0}"/>
    <dgm:cxn modelId="{C376821F-54EA-4739-95D1-5971DAA8EB54}" srcId="{5FE9702A-0BD1-42E2-9EC9-85E36C4402B7}" destId="{6C363A52-3C3A-4E66-A11B-29927DB25224}" srcOrd="0" destOrd="0" parTransId="{C0EDCA3F-2A8C-4EAD-936E-36E076E6F696}" sibTransId="{12489DD6-8245-4935-8F30-0D19E9AD47D7}"/>
    <dgm:cxn modelId="{015D6BB2-3641-4243-AA23-E8818A5FA5EB}" type="presOf" srcId="{6C363A52-3C3A-4E66-A11B-29927DB25224}" destId="{EC5EDCB6-16C0-4154-ADC2-3135791F8F2F}" srcOrd="0" destOrd="0" presId="urn:microsoft.com/office/officeart/2005/8/layout/hList6"/>
    <dgm:cxn modelId="{96738AC0-079C-445A-90B2-D1F839D61274}" type="presOf" srcId="{88FEBA81-5BAA-40D6-87F4-0A68DEE07343}" destId="{D163EAD1-5ED5-4858-A3E4-ED0A8C8B8709}" srcOrd="0" destOrd="0" presId="urn:microsoft.com/office/officeart/2005/8/layout/hList6"/>
    <dgm:cxn modelId="{DB464458-2BE6-45D0-B778-84AAEDE2B73D}" type="presOf" srcId="{7F22F490-7307-43F8-B14B-29752192D100}" destId="{3117EEA9-B32D-4FD9-ACDF-99018A05BBDE}" srcOrd="0" destOrd="0" presId="urn:microsoft.com/office/officeart/2005/8/layout/hList6"/>
    <dgm:cxn modelId="{3BBFBFD0-09EF-4668-8C10-3D2286B77303}" type="presOf" srcId="{5FE9702A-0BD1-42E2-9EC9-85E36C4402B7}" destId="{851035C8-0630-48A8-A524-0DE61F99C7AF}" srcOrd="0" destOrd="0" presId="urn:microsoft.com/office/officeart/2005/8/layout/hList6"/>
    <dgm:cxn modelId="{B946F1FA-A757-4FB3-9197-85948E10BD41}" type="presParOf" srcId="{851035C8-0630-48A8-A524-0DE61F99C7AF}" destId="{EC5EDCB6-16C0-4154-ADC2-3135791F8F2F}" srcOrd="0" destOrd="0" presId="urn:microsoft.com/office/officeart/2005/8/layout/hList6"/>
    <dgm:cxn modelId="{6CF0F275-0564-4211-8417-45F7F91970F3}" type="presParOf" srcId="{851035C8-0630-48A8-A524-0DE61F99C7AF}" destId="{754FD056-3654-40C7-8855-BC44C464F553}" srcOrd="1" destOrd="0" presId="urn:microsoft.com/office/officeart/2005/8/layout/hList6"/>
    <dgm:cxn modelId="{BD2CAD35-FB66-431F-8FA7-67B0D88CD5DC}" type="presParOf" srcId="{851035C8-0630-48A8-A524-0DE61F99C7AF}" destId="{3117EEA9-B32D-4FD9-ACDF-99018A05BBDE}" srcOrd="2" destOrd="0" presId="urn:microsoft.com/office/officeart/2005/8/layout/hList6"/>
    <dgm:cxn modelId="{9284E566-41A5-47AF-938F-40CDD82733C1}" type="presParOf" srcId="{851035C8-0630-48A8-A524-0DE61F99C7AF}" destId="{CE408DBA-2C21-4CCB-BA6F-26E9D9418440}" srcOrd="3" destOrd="0" presId="urn:microsoft.com/office/officeart/2005/8/layout/hList6"/>
    <dgm:cxn modelId="{A6D02C2B-2070-4069-895D-484A7CB2544C}" type="presParOf" srcId="{851035C8-0630-48A8-A524-0DE61F99C7AF}" destId="{D163EAD1-5ED5-4858-A3E4-ED0A8C8B8709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FE9702A-0BD1-42E2-9EC9-85E36C4402B7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7F22F490-7307-43F8-B14B-29752192D100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hr-HR" sz="2500" dirty="0">
              <a:solidFill>
                <a:schemeClr val="tx1"/>
              </a:solidFill>
            </a:rPr>
            <a:t>Usluge čišćenja zatvorenih prostora </a:t>
          </a:r>
          <a:endParaRPr lang="hr-HR" sz="2500" baseline="0" dirty="0">
            <a:solidFill>
              <a:schemeClr val="tx1"/>
            </a:solidFill>
          </a:endParaRPr>
        </a:p>
      </dgm:t>
    </dgm:pt>
    <dgm:pt modelId="{56F20D4B-43CF-4408-883E-09F0333A82B5}" type="parTrans" cxnId="{22778350-99DF-4BC4-B0F8-B6D5780CD8B5}">
      <dgm:prSet/>
      <dgm:spPr/>
      <dgm:t>
        <a:bodyPr/>
        <a:lstStyle/>
        <a:p>
          <a:endParaRPr lang="hr-HR"/>
        </a:p>
      </dgm:t>
    </dgm:pt>
    <dgm:pt modelId="{05DF429C-B138-464D-9B28-188B51CC0B1F}" type="sibTrans" cxnId="{22778350-99DF-4BC4-B0F8-B6D5780CD8B5}">
      <dgm:prSet/>
      <dgm:spPr/>
      <dgm:t>
        <a:bodyPr/>
        <a:lstStyle/>
        <a:p>
          <a:endParaRPr lang="hr-HR"/>
        </a:p>
      </dgm:t>
    </dgm:pt>
    <dgm:pt modelId="{6C363A52-3C3A-4E66-A11B-29927DB25224}">
      <dgm:prSet phldrT="[Text]" custT="1"/>
      <dgm:spPr>
        <a:solidFill>
          <a:srgbClr val="92D050"/>
        </a:solidFill>
      </dgm:spPr>
      <dgm:t>
        <a:bodyPr/>
        <a:lstStyle/>
        <a:p>
          <a:r>
            <a:rPr lang="hr-HR" sz="2500" dirty="0">
              <a:solidFill>
                <a:schemeClr val="tx1"/>
              </a:solidFill>
            </a:rPr>
            <a:t>Računala i monitori</a:t>
          </a:r>
          <a:endParaRPr lang="hr-HR" sz="2500" baseline="0" dirty="0">
            <a:solidFill>
              <a:schemeClr val="tx1"/>
            </a:solidFill>
          </a:endParaRPr>
        </a:p>
      </dgm:t>
    </dgm:pt>
    <dgm:pt modelId="{C0EDCA3F-2A8C-4EAD-936E-36E076E6F696}" type="parTrans" cxnId="{C376821F-54EA-4739-95D1-5971DAA8EB54}">
      <dgm:prSet/>
      <dgm:spPr/>
      <dgm:t>
        <a:bodyPr/>
        <a:lstStyle/>
        <a:p>
          <a:endParaRPr lang="hr-HR"/>
        </a:p>
      </dgm:t>
    </dgm:pt>
    <dgm:pt modelId="{12489DD6-8245-4935-8F30-0D19E9AD47D7}" type="sibTrans" cxnId="{C376821F-54EA-4739-95D1-5971DAA8EB54}">
      <dgm:prSet/>
      <dgm:spPr/>
      <dgm:t>
        <a:bodyPr/>
        <a:lstStyle/>
        <a:p>
          <a:endParaRPr lang="hr-HR"/>
        </a:p>
      </dgm:t>
    </dgm:pt>
    <dgm:pt modelId="{88FEBA81-5BAA-40D6-87F4-0A68DEE07343}">
      <dgm:prSet phldrT="[Text]" custT="1"/>
      <dgm:spPr>
        <a:solidFill>
          <a:srgbClr val="92D050"/>
        </a:solidFill>
      </dgm:spPr>
      <dgm:t>
        <a:bodyPr/>
        <a:lstStyle/>
        <a:p>
          <a:r>
            <a:rPr lang="hr-HR" sz="2500" dirty="0">
              <a:solidFill>
                <a:schemeClr val="tx1"/>
              </a:solidFill>
            </a:rPr>
            <a:t>Medicinska električna i elektronička oprema (medicinski EEO)</a:t>
          </a:r>
          <a:endParaRPr lang="hr-HR" sz="2500" baseline="0" dirty="0">
            <a:solidFill>
              <a:schemeClr val="tx1"/>
            </a:solidFill>
          </a:endParaRPr>
        </a:p>
      </dgm:t>
    </dgm:pt>
    <dgm:pt modelId="{5F2E50A0-BAD9-4999-B6FC-E2162AD1B43B}" type="parTrans" cxnId="{A3F29C97-0945-4010-9509-7DFE445D0839}">
      <dgm:prSet/>
      <dgm:spPr/>
      <dgm:t>
        <a:bodyPr/>
        <a:lstStyle/>
        <a:p>
          <a:endParaRPr lang="hr-HR"/>
        </a:p>
      </dgm:t>
    </dgm:pt>
    <dgm:pt modelId="{7774C003-8180-4452-8EC5-78B6B73C27A0}" type="sibTrans" cxnId="{A3F29C97-0945-4010-9509-7DFE445D0839}">
      <dgm:prSet/>
      <dgm:spPr/>
      <dgm:t>
        <a:bodyPr/>
        <a:lstStyle/>
        <a:p>
          <a:endParaRPr lang="hr-HR"/>
        </a:p>
      </dgm:t>
    </dgm:pt>
    <dgm:pt modelId="{851035C8-0630-48A8-A524-0DE61F99C7AF}" type="pres">
      <dgm:prSet presAssocID="{5FE9702A-0BD1-42E2-9EC9-85E36C4402B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EC5EDCB6-16C0-4154-ADC2-3135791F8F2F}" type="pres">
      <dgm:prSet presAssocID="{6C363A52-3C3A-4E66-A11B-29927DB2522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54FD056-3654-40C7-8855-BC44C464F553}" type="pres">
      <dgm:prSet presAssocID="{12489DD6-8245-4935-8F30-0D19E9AD47D7}" presName="sibTrans" presStyleCnt="0"/>
      <dgm:spPr/>
    </dgm:pt>
    <dgm:pt modelId="{3117EEA9-B32D-4FD9-ACDF-99018A05BBDE}" type="pres">
      <dgm:prSet presAssocID="{7F22F490-7307-43F8-B14B-29752192D10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E408DBA-2C21-4CCB-BA6F-26E9D9418440}" type="pres">
      <dgm:prSet presAssocID="{05DF429C-B138-464D-9B28-188B51CC0B1F}" presName="sibTrans" presStyleCnt="0"/>
      <dgm:spPr/>
    </dgm:pt>
    <dgm:pt modelId="{D163EAD1-5ED5-4858-A3E4-ED0A8C8B8709}" type="pres">
      <dgm:prSet presAssocID="{88FEBA81-5BAA-40D6-87F4-0A68DEE07343}" presName="node" presStyleLbl="node1" presStyleIdx="2" presStyleCnt="3" custLinFactNeighborX="-38526" custLinFactNeighborY="1133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22778350-99DF-4BC4-B0F8-B6D5780CD8B5}" srcId="{5FE9702A-0BD1-42E2-9EC9-85E36C4402B7}" destId="{7F22F490-7307-43F8-B14B-29752192D100}" srcOrd="1" destOrd="0" parTransId="{56F20D4B-43CF-4408-883E-09F0333A82B5}" sibTransId="{05DF429C-B138-464D-9B28-188B51CC0B1F}"/>
    <dgm:cxn modelId="{A3F29C97-0945-4010-9509-7DFE445D0839}" srcId="{5FE9702A-0BD1-42E2-9EC9-85E36C4402B7}" destId="{88FEBA81-5BAA-40D6-87F4-0A68DEE07343}" srcOrd="2" destOrd="0" parTransId="{5F2E50A0-BAD9-4999-B6FC-E2162AD1B43B}" sibTransId="{7774C003-8180-4452-8EC5-78B6B73C27A0}"/>
    <dgm:cxn modelId="{C376821F-54EA-4739-95D1-5971DAA8EB54}" srcId="{5FE9702A-0BD1-42E2-9EC9-85E36C4402B7}" destId="{6C363A52-3C3A-4E66-A11B-29927DB25224}" srcOrd="0" destOrd="0" parTransId="{C0EDCA3F-2A8C-4EAD-936E-36E076E6F696}" sibTransId="{12489DD6-8245-4935-8F30-0D19E9AD47D7}"/>
    <dgm:cxn modelId="{015D6BB2-3641-4243-AA23-E8818A5FA5EB}" type="presOf" srcId="{6C363A52-3C3A-4E66-A11B-29927DB25224}" destId="{EC5EDCB6-16C0-4154-ADC2-3135791F8F2F}" srcOrd="0" destOrd="0" presId="urn:microsoft.com/office/officeart/2005/8/layout/hList6"/>
    <dgm:cxn modelId="{96738AC0-079C-445A-90B2-D1F839D61274}" type="presOf" srcId="{88FEBA81-5BAA-40D6-87F4-0A68DEE07343}" destId="{D163EAD1-5ED5-4858-A3E4-ED0A8C8B8709}" srcOrd="0" destOrd="0" presId="urn:microsoft.com/office/officeart/2005/8/layout/hList6"/>
    <dgm:cxn modelId="{DB464458-2BE6-45D0-B778-84AAEDE2B73D}" type="presOf" srcId="{7F22F490-7307-43F8-B14B-29752192D100}" destId="{3117EEA9-B32D-4FD9-ACDF-99018A05BBDE}" srcOrd="0" destOrd="0" presId="urn:microsoft.com/office/officeart/2005/8/layout/hList6"/>
    <dgm:cxn modelId="{3BBFBFD0-09EF-4668-8C10-3D2286B77303}" type="presOf" srcId="{5FE9702A-0BD1-42E2-9EC9-85E36C4402B7}" destId="{851035C8-0630-48A8-A524-0DE61F99C7AF}" srcOrd="0" destOrd="0" presId="urn:microsoft.com/office/officeart/2005/8/layout/hList6"/>
    <dgm:cxn modelId="{B946F1FA-A757-4FB3-9197-85948E10BD41}" type="presParOf" srcId="{851035C8-0630-48A8-A524-0DE61F99C7AF}" destId="{EC5EDCB6-16C0-4154-ADC2-3135791F8F2F}" srcOrd="0" destOrd="0" presId="urn:microsoft.com/office/officeart/2005/8/layout/hList6"/>
    <dgm:cxn modelId="{6CF0F275-0564-4211-8417-45F7F91970F3}" type="presParOf" srcId="{851035C8-0630-48A8-A524-0DE61F99C7AF}" destId="{754FD056-3654-40C7-8855-BC44C464F553}" srcOrd="1" destOrd="0" presId="urn:microsoft.com/office/officeart/2005/8/layout/hList6"/>
    <dgm:cxn modelId="{BD2CAD35-FB66-431F-8FA7-67B0D88CD5DC}" type="presParOf" srcId="{851035C8-0630-48A8-A524-0DE61F99C7AF}" destId="{3117EEA9-B32D-4FD9-ACDF-99018A05BBDE}" srcOrd="2" destOrd="0" presId="urn:microsoft.com/office/officeart/2005/8/layout/hList6"/>
    <dgm:cxn modelId="{9284E566-41A5-47AF-938F-40CDD82733C1}" type="presParOf" srcId="{851035C8-0630-48A8-A524-0DE61F99C7AF}" destId="{CE408DBA-2C21-4CCB-BA6F-26E9D9418440}" srcOrd="3" destOrd="0" presId="urn:microsoft.com/office/officeart/2005/8/layout/hList6"/>
    <dgm:cxn modelId="{A6D02C2B-2070-4069-895D-484A7CB2544C}" type="presParOf" srcId="{851035C8-0630-48A8-A524-0DE61F99C7AF}" destId="{D163EAD1-5ED5-4858-A3E4-ED0A8C8B8709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FE9702A-0BD1-42E2-9EC9-85E36C4402B7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7F22F490-7307-43F8-B14B-29752192D100}">
      <dgm:prSet phldrT="[Text]" custT="1"/>
      <dgm:spPr>
        <a:solidFill>
          <a:srgbClr val="92D050"/>
        </a:solidFill>
      </dgm:spPr>
      <dgm:t>
        <a:bodyPr/>
        <a:lstStyle/>
        <a:p>
          <a:r>
            <a:rPr lang="hr-HR" sz="2500" dirty="0">
              <a:solidFill>
                <a:schemeClr val="tx1"/>
              </a:solidFill>
            </a:rPr>
            <a:t>Usluge čišćenja zatvorenih prostora </a:t>
          </a:r>
          <a:endParaRPr lang="hr-HR" sz="2500" baseline="0" dirty="0">
            <a:solidFill>
              <a:schemeClr val="tx1"/>
            </a:solidFill>
          </a:endParaRPr>
        </a:p>
      </dgm:t>
    </dgm:pt>
    <dgm:pt modelId="{56F20D4B-43CF-4408-883E-09F0333A82B5}" type="parTrans" cxnId="{22778350-99DF-4BC4-B0F8-B6D5780CD8B5}">
      <dgm:prSet/>
      <dgm:spPr/>
      <dgm:t>
        <a:bodyPr/>
        <a:lstStyle/>
        <a:p>
          <a:endParaRPr lang="hr-HR"/>
        </a:p>
      </dgm:t>
    </dgm:pt>
    <dgm:pt modelId="{05DF429C-B138-464D-9B28-188B51CC0B1F}" type="sibTrans" cxnId="{22778350-99DF-4BC4-B0F8-B6D5780CD8B5}">
      <dgm:prSet/>
      <dgm:spPr/>
      <dgm:t>
        <a:bodyPr/>
        <a:lstStyle/>
        <a:p>
          <a:endParaRPr lang="hr-HR"/>
        </a:p>
      </dgm:t>
    </dgm:pt>
    <dgm:pt modelId="{6C363A52-3C3A-4E66-A11B-29927DB25224}">
      <dgm:prSet phldrT="[Text]" custT="1"/>
      <dgm:spPr>
        <a:solidFill>
          <a:srgbClr val="92D050"/>
        </a:solidFill>
      </dgm:spPr>
      <dgm:t>
        <a:bodyPr/>
        <a:lstStyle/>
        <a:p>
          <a:r>
            <a:rPr lang="hr-HR" sz="2500" dirty="0">
              <a:solidFill>
                <a:schemeClr val="tx1"/>
              </a:solidFill>
            </a:rPr>
            <a:t>Računala i monitori</a:t>
          </a:r>
          <a:endParaRPr lang="hr-HR" sz="2500" baseline="0" dirty="0">
            <a:solidFill>
              <a:schemeClr val="tx1"/>
            </a:solidFill>
          </a:endParaRPr>
        </a:p>
      </dgm:t>
    </dgm:pt>
    <dgm:pt modelId="{C0EDCA3F-2A8C-4EAD-936E-36E076E6F696}" type="parTrans" cxnId="{C376821F-54EA-4739-95D1-5971DAA8EB54}">
      <dgm:prSet/>
      <dgm:spPr/>
      <dgm:t>
        <a:bodyPr/>
        <a:lstStyle/>
        <a:p>
          <a:endParaRPr lang="hr-HR"/>
        </a:p>
      </dgm:t>
    </dgm:pt>
    <dgm:pt modelId="{12489DD6-8245-4935-8F30-0D19E9AD47D7}" type="sibTrans" cxnId="{C376821F-54EA-4739-95D1-5971DAA8EB54}">
      <dgm:prSet/>
      <dgm:spPr/>
      <dgm:t>
        <a:bodyPr/>
        <a:lstStyle/>
        <a:p>
          <a:endParaRPr lang="hr-HR"/>
        </a:p>
      </dgm:t>
    </dgm:pt>
    <dgm:pt modelId="{88FEBA81-5BAA-40D6-87F4-0A68DEE07343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hr-HR" sz="2500" dirty="0">
              <a:solidFill>
                <a:schemeClr val="tx1"/>
              </a:solidFill>
            </a:rPr>
            <a:t>Medicinska električna i elektronička oprema (medicinski EEO)</a:t>
          </a:r>
          <a:endParaRPr lang="hr-HR" sz="2500" baseline="0" dirty="0">
            <a:solidFill>
              <a:schemeClr val="tx1"/>
            </a:solidFill>
          </a:endParaRPr>
        </a:p>
      </dgm:t>
    </dgm:pt>
    <dgm:pt modelId="{5F2E50A0-BAD9-4999-B6FC-E2162AD1B43B}" type="parTrans" cxnId="{A3F29C97-0945-4010-9509-7DFE445D0839}">
      <dgm:prSet/>
      <dgm:spPr/>
      <dgm:t>
        <a:bodyPr/>
        <a:lstStyle/>
        <a:p>
          <a:endParaRPr lang="hr-HR"/>
        </a:p>
      </dgm:t>
    </dgm:pt>
    <dgm:pt modelId="{7774C003-8180-4452-8EC5-78B6B73C27A0}" type="sibTrans" cxnId="{A3F29C97-0945-4010-9509-7DFE445D0839}">
      <dgm:prSet/>
      <dgm:spPr/>
      <dgm:t>
        <a:bodyPr/>
        <a:lstStyle/>
        <a:p>
          <a:endParaRPr lang="hr-HR"/>
        </a:p>
      </dgm:t>
    </dgm:pt>
    <dgm:pt modelId="{851035C8-0630-48A8-A524-0DE61F99C7AF}" type="pres">
      <dgm:prSet presAssocID="{5FE9702A-0BD1-42E2-9EC9-85E36C4402B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EC5EDCB6-16C0-4154-ADC2-3135791F8F2F}" type="pres">
      <dgm:prSet presAssocID="{6C363A52-3C3A-4E66-A11B-29927DB2522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54FD056-3654-40C7-8855-BC44C464F553}" type="pres">
      <dgm:prSet presAssocID="{12489DD6-8245-4935-8F30-0D19E9AD47D7}" presName="sibTrans" presStyleCnt="0"/>
      <dgm:spPr/>
    </dgm:pt>
    <dgm:pt modelId="{3117EEA9-B32D-4FD9-ACDF-99018A05BBDE}" type="pres">
      <dgm:prSet presAssocID="{7F22F490-7307-43F8-B14B-29752192D10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E408DBA-2C21-4CCB-BA6F-26E9D9418440}" type="pres">
      <dgm:prSet presAssocID="{05DF429C-B138-464D-9B28-188B51CC0B1F}" presName="sibTrans" presStyleCnt="0"/>
      <dgm:spPr/>
    </dgm:pt>
    <dgm:pt modelId="{D163EAD1-5ED5-4858-A3E4-ED0A8C8B8709}" type="pres">
      <dgm:prSet presAssocID="{88FEBA81-5BAA-40D6-87F4-0A68DEE0734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22778350-99DF-4BC4-B0F8-B6D5780CD8B5}" srcId="{5FE9702A-0BD1-42E2-9EC9-85E36C4402B7}" destId="{7F22F490-7307-43F8-B14B-29752192D100}" srcOrd="1" destOrd="0" parTransId="{56F20D4B-43CF-4408-883E-09F0333A82B5}" sibTransId="{05DF429C-B138-464D-9B28-188B51CC0B1F}"/>
    <dgm:cxn modelId="{A3F29C97-0945-4010-9509-7DFE445D0839}" srcId="{5FE9702A-0BD1-42E2-9EC9-85E36C4402B7}" destId="{88FEBA81-5BAA-40D6-87F4-0A68DEE07343}" srcOrd="2" destOrd="0" parTransId="{5F2E50A0-BAD9-4999-B6FC-E2162AD1B43B}" sibTransId="{7774C003-8180-4452-8EC5-78B6B73C27A0}"/>
    <dgm:cxn modelId="{C376821F-54EA-4739-95D1-5971DAA8EB54}" srcId="{5FE9702A-0BD1-42E2-9EC9-85E36C4402B7}" destId="{6C363A52-3C3A-4E66-A11B-29927DB25224}" srcOrd="0" destOrd="0" parTransId="{C0EDCA3F-2A8C-4EAD-936E-36E076E6F696}" sibTransId="{12489DD6-8245-4935-8F30-0D19E9AD47D7}"/>
    <dgm:cxn modelId="{015D6BB2-3641-4243-AA23-E8818A5FA5EB}" type="presOf" srcId="{6C363A52-3C3A-4E66-A11B-29927DB25224}" destId="{EC5EDCB6-16C0-4154-ADC2-3135791F8F2F}" srcOrd="0" destOrd="0" presId="urn:microsoft.com/office/officeart/2005/8/layout/hList6"/>
    <dgm:cxn modelId="{96738AC0-079C-445A-90B2-D1F839D61274}" type="presOf" srcId="{88FEBA81-5BAA-40D6-87F4-0A68DEE07343}" destId="{D163EAD1-5ED5-4858-A3E4-ED0A8C8B8709}" srcOrd="0" destOrd="0" presId="urn:microsoft.com/office/officeart/2005/8/layout/hList6"/>
    <dgm:cxn modelId="{DB464458-2BE6-45D0-B778-84AAEDE2B73D}" type="presOf" srcId="{7F22F490-7307-43F8-B14B-29752192D100}" destId="{3117EEA9-B32D-4FD9-ACDF-99018A05BBDE}" srcOrd="0" destOrd="0" presId="urn:microsoft.com/office/officeart/2005/8/layout/hList6"/>
    <dgm:cxn modelId="{3BBFBFD0-09EF-4668-8C10-3D2286B77303}" type="presOf" srcId="{5FE9702A-0BD1-42E2-9EC9-85E36C4402B7}" destId="{851035C8-0630-48A8-A524-0DE61F99C7AF}" srcOrd="0" destOrd="0" presId="urn:microsoft.com/office/officeart/2005/8/layout/hList6"/>
    <dgm:cxn modelId="{B946F1FA-A757-4FB3-9197-85948E10BD41}" type="presParOf" srcId="{851035C8-0630-48A8-A524-0DE61F99C7AF}" destId="{EC5EDCB6-16C0-4154-ADC2-3135791F8F2F}" srcOrd="0" destOrd="0" presId="urn:microsoft.com/office/officeart/2005/8/layout/hList6"/>
    <dgm:cxn modelId="{6CF0F275-0564-4211-8417-45F7F91970F3}" type="presParOf" srcId="{851035C8-0630-48A8-A524-0DE61F99C7AF}" destId="{754FD056-3654-40C7-8855-BC44C464F553}" srcOrd="1" destOrd="0" presId="urn:microsoft.com/office/officeart/2005/8/layout/hList6"/>
    <dgm:cxn modelId="{BD2CAD35-FB66-431F-8FA7-67B0D88CD5DC}" type="presParOf" srcId="{851035C8-0630-48A8-A524-0DE61F99C7AF}" destId="{3117EEA9-B32D-4FD9-ACDF-99018A05BBDE}" srcOrd="2" destOrd="0" presId="urn:microsoft.com/office/officeart/2005/8/layout/hList6"/>
    <dgm:cxn modelId="{9284E566-41A5-47AF-938F-40CDD82733C1}" type="presParOf" srcId="{851035C8-0630-48A8-A524-0DE61F99C7AF}" destId="{CE408DBA-2C21-4CCB-BA6F-26E9D9418440}" srcOrd="3" destOrd="0" presId="urn:microsoft.com/office/officeart/2005/8/layout/hList6"/>
    <dgm:cxn modelId="{A6D02C2B-2070-4069-895D-484A7CB2544C}" type="presParOf" srcId="{851035C8-0630-48A8-A524-0DE61F99C7AF}" destId="{D163EAD1-5ED5-4858-A3E4-ED0A8C8B8709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4264AE-FB53-4936-ADB4-A08F75932F1B}">
      <dsp:nvSpPr>
        <dsp:cNvPr id="0" name=""/>
        <dsp:cNvSpPr/>
      </dsp:nvSpPr>
      <dsp:spPr>
        <a:xfrm>
          <a:off x="0" y="2912"/>
          <a:ext cx="651360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A689D7-327B-4E5B-9803-126A09592696}">
      <dsp:nvSpPr>
        <dsp:cNvPr id="0" name=""/>
        <dsp:cNvSpPr/>
      </dsp:nvSpPr>
      <dsp:spPr>
        <a:xfrm>
          <a:off x="0" y="2912"/>
          <a:ext cx="6513603" cy="1761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000" kern="1200" noProof="0" dirty="0"/>
            <a:t>Studijama slučaja približiti uključivanje mjerila </a:t>
          </a:r>
          <a:r>
            <a:rPr lang="hr-HR" sz="3000" kern="1200" noProof="0" dirty="0" err="1"/>
            <a:t>ZeJN</a:t>
          </a:r>
          <a:r>
            <a:rPr lang="hr-HR" sz="3000" kern="1200" noProof="0" dirty="0"/>
            <a:t> u postupke nabave</a:t>
          </a:r>
        </a:p>
      </dsp:txBody>
      <dsp:txXfrm>
        <a:off x="0" y="2912"/>
        <a:ext cx="6513603" cy="1761604"/>
      </dsp:txXfrm>
    </dsp:sp>
    <dsp:sp modelId="{EA8AB6AE-32E9-4038-B796-E581DECC6718}">
      <dsp:nvSpPr>
        <dsp:cNvPr id="0" name=""/>
        <dsp:cNvSpPr/>
      </dsp:nvSpPr>
      <dsp:spPr>
        <a:xfrm>
          <a:off x="0" y="1764516"/>
          <a:ext cx="6513603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D2BFBE-6243-42C7-A1AE-C81ABE438424}">
      <dsp:nvSpPr>
        <dsp:cNvPr id="0" name=""/>
        <dsp:cNvSpPr/>
      </dsp:nvSpPr>
      <dsp:spPr>
        <a:xfrm>
          <a:off x="0" y="1764516"/>
          <a:ext cx="6513603" cy="1761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000" kern="1200" noProof="0" dirty="0"/>
            <a:t>Potaknuti razvoj tržišta zelenih proizvoda u Republici Hrvatskoj</a:t>
          </a:r>
        </a:p>
      </dsp:txBody>
      <dsp:txXfrm>
        <a:off x="0" y="1764516"/>
        <a:ext cx="6513603" cy="1761604"/>
      </dsp:txXfrm>
    </dsp:sp>
    <dsp:sp modelId="{2D6C6F6E-5062-4453-91D3-39E13A11F163}">
      <dsp:nvSpPr>
        <dsp:cNvPr id="0" name=""/>
        <dsp:cNvSpPr/>
      </dsp:nvSpPr>
      <dsp:spPr>
        <a:xfrm>
          <a:off x="0" y="3526121"/>
          <a:ext cx="651360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5B18F6-404E-4994-9641-12E1B408B2A7}">
      <dsp:nvSpPr>
        <dsp:cNvPr id="0" name=""/>
        <dsp:cNvSpPr/>
      </dsp:nvSpPr>
      <dsp:spPr>
        <a:xfrm>
          <a:off x="0" y="3526121"/>
          <a:ext cx="6507243" cy="2356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000" kern="1200" noProof="0" dirty="0"/>
            <a:t>Doprinijeti smanjenju </a:t>
          </a:r>
          <a:r>
            <a:rPr lang="hr-HR" sz="3000" b="0" i="0" kern="1200" dirty="0"/>
            <a:t>ključnih pritisaka na okoliš (potrošnja resursa i energije, učinak na bioraznolikost, emisija onečišćujućih tvari, stakleničkih plinova i CO</a:t>
          </a:r>
          <a:r>
            <a:rPr lang="hr-HR" sz="3000" b="0" i="0" kern="1200" baseline="-25000" dirty="0"/>
            <a:t>2</a:t>
          </a:r>
          <a:r>
            <a:rPr lang="hr-HR" sz="3000" b="0" i="0" kern="1200" dirty="0"/>
            <a:t> te nastajanje otpada)</a:t>
          </a:r>
          <a:endParaRPr lang="hr-HR" sz="3000" kern="1200" noProof="0" dirty="0"/>
        </a:p>
      </dsp:txBody>
      <dsp:txXfrm>
        <a:off x="0" y="3526121"/>
        <a:ext cx="6507243" cy="235639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C2F9EB-2EE2-4B6F-9AF7-1A84BB4FABBE}">
      <dsp:nvSpPr>
        <dsp:cNvPr id="0" name=""/>
        <dsp:cNvSpPr/>
      </dsp:nvSpPr>
      <dsp:spPr>
        <a:xfrm>
          <a:off x="3467" y="205897"/>
          <a:ext cx="3381186" cy="460800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>
              <a:solidFill>
                <a:schemeClr val="tx1"/>
              </a:solidFill>
            </a:rPr>
            <a:t>Oznake tipa I</a:t>
          </a:r>
        </a:p>
      </dsp:txBody>
      <dsp:txXfrm>
        <a:off x="3467" y="205897"/>
        <a:ext cx="3381186" cy="460800"/>
      </dsp:txXfrm>
    </dsp:sp>
    <dsp:sp modelId="{E773255D-07E2-47AF-807F-3F81070568FD}">
      <dsp:nvSpPr>
        <dsp:cNvPr id="0" name=""/>
        <dsp:cNvSpPr/>
      </dsp:nvSpPr>
      <dsp:spPr>
        <a:xfrm>
          <a:off x="3467" y="666697"/>
          <a:ext cx="3381186" cy="4013190"/>
        </a:xfrm>
        <a:prstGeom prst="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noProof="0" dirty="0">
              <a:solidFill>
                <a:schemeClr val="tx1"/>
              </a:solidFill>
            </a:rPr>
            <a:t>Proizvodi i usluge na temelju ispunjavanja skupa mjerila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noProof="0" dirty="0">
              <a:solidFill>
                <a:schemeClr val="tx1"/>
              </a:solidFill>
            </a:rPr>
            <a:t>Proizvod ekološki gledano prihvatljiviji od proizvoda iste kategorije koji nema takvu oznaku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noProof="0" dirty="0"/>
            <a:t>Mjerila se temelje na analizi utjecaja proizvoda na okoliš tijekom životnog vijeka te je u njihovu izradu </a:t>
          </a:r>
          <a:r>
            <a:rPr lang="hr-HR" sz="1600" kern="1200" noProof="0" dirty="0">
              <a:solidFill>
                <a:schemeClr val="tx1"/>
              </a:solidFill>
            </a:rPr>
            <a:t>uključena javnost i udruge.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noProof="0" dirty="0">
              <a:solidFill>
                <a:schemeClr val="tx1"/>
              </a:solidFill>
            </a:rPr>
            <a:t>imaju i neovisan sustav verifikacije i validacije od treće strane.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noProof="0" dirty="0">
              <a:solidFill>
                <a:schemeClr val="tx1"/>
              </a:solidFill>
            </a:rPr>
            <a:t>Transparentnost i vjerodostojnost – Tip I najcjenjeniji (uključene u Svjetsku mrežu eko-oznaka - Global </a:t>
          </a:r>
          <a:r>
            <a:rPr lang="hr-HR" sz="1600" kern="1200" noProof="0" dirty="0" err="1"/>
            <a:t>Ecolebelling</a:t>
          </a:r>
          <a:r>
            <a:rPr lang="hr-HR" sz="1600" kern="1200" noProof="0" dirty="0"/>
            <a:t> Network, GEN).</a:t>
          </a:r>
        </a:p>
      </dsp:txBody>
      <dsp:txXfrm>
        <a:off x="3467" y="666697"/>
        <a:ext cx="3381186" cy="4013190"/>
      </dsp:txXfrm>
    </dsp:sp>
    <dsp:sp modelId="{09998C0C-4DDE-4739-9BA2-551BBD2A8AC7}">
      <dsp:nvSpPr>
        <dsp:cNvPr id="0" name=""/>
        <dsp:cNvSpPr/>
      </dsp:nvSpPr>
      <dsp:spPr>
        <a:xfrm>
          <a:off x="3858019" y="205897"/>
          <a:ext cx="3381186" cy="460800"/>
        </a:xfrm>
        <a:prstGeom prst="rect">
          <a:avLst/>
        </a:prstGeom>
        <a:solidFill>
          <a:schemeClr val="accent1">
            <a:shade val="50000"/>
            <a:hueOff val="222839"/>
            <a:satOff val="5970"/>
            <a:lumOff val="26302"/>
            <a:alphaOff val="0"/>
          </a:schemeClr>
        </a:solidFill>
        <a:ln w="12700" cap="flat" cmpd="sng" algn="ctr">
          <a:solidFill>
            <a:schemeClr val="accent1">
              <a:shade val="50000"/>
              <a:hueOff val="222839"/>
              <a:satOff val="5970"/>
              <a:lumOff val="263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>
              <a:solidFill>
                <a:schemeClr val="tx1"/>
              </a:solidFill>
            </a:rPr>
            <a:t>Oznake tipa II</a:t>
          </a:r>
        </a:p>
      </dsp:txBody>
      <dsp:txXfrm>
        <a:off x="3858019" y="205897"/>
        <a:ext cx="3381186" cy="460800"/>
      </dsp:txXfrm>
    </dsp:sp>
    <dsp:sp modelId="{B9E815C7-844D-4876-B991-3C69671B2BF4}">
      <dsp:nvSpPr>
        <dsp:cNvPr id="0" name=""/>
        <dsp:cNvSpPr/>
      </dsp:nvSpPr>
      <dsp:spPr>
        <a:xfrm>
          <a:off x="3858019" y="666697"/>
          <a:ext cx="3381186" cy="4013190"/>
        </a:xfrm>
        <a:prstGeom prst="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>
              <a:solidFill>
                <a:schemeClr val="tx1"/>
              </a:solidFill>
            </a:rPr>
            <a:t>Informativne deklaracije koje daju sami proizvođači, tvrtke, uvoznici, distributeri</a:t>
          </a:r>
          <a:r>
            <a:rPr lang="en-US" sz="1600" kern="1200" dirty="0">
              <a:solidFill>
                <a:schemeClr val="tx1"/>
              </a:solidFill>
            </a:rPr>
            <a:t> -</a:t>
          </a:r>
          <a:r>
            <a:rPr lang="hr-HR" sz="1600" kern="1200" dirty="0">
              <a:solidFill>
                <a:schemeClr val="tx1"/>
              </a:solidFill>
            </a:rPr>
            <a:t> tzv. </a:t>
          </a:r>
          <a:r>
            <a:rPr lang="en-US" sz="1600" kern="1200" dirty="0">
              <a:solidFill>
                <a:schemeClr val="tx1"/>
              </a:solidFill>
            </a:rPr>
            <a:t>s</a:t>
          </a:r>
          <a:r>
            <a:rPr lang="hr-HR" sz="1600" kern="1200" dirty="0" err="1">
              <a:solidFill>
                <a:schemeClr val="tx1"/>
              </a:solidFill>
            </a:rPr>
            <a:t>amodeklaracije</a:t>
          </a:r>
          <a:endParaRPr lang="hr-HR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/>
            <a:t>Informacije nisu nužno neovisno verificirane, a u postupak izrade mjerila nije uključena javnost </a:t>
          </a:r>
          <a:r>
            <a:rPr lang="en-US" sz="1600" kern="1200" dirty="0" err="1"/>
            <a:t>ili</a:t>
          </a:r>
          <a:r>
            <a:rPr lang="en-US" sz="1600" kern="1200" dirty="0"/>
            <a:t> </a:t>
          </a:r>
          <a:r>
            <a:rPr lang="en-US" sz="1600" kern="1200" dirty="0" err="1"/>
            <a:t>strukovne</a:t>
          </a:r>
          <a:r>
            <a:rPr lang="hr-HR" sz="1600" kern="1200" dirty="0"/>
            <a:t> udruge.</a:t>
          </a:r>
        </a:p>
      </dsp:txBody>
      <dsp:txXfrm>
        <a:off x="3858019" y="666697"/>
        <a:ext cx="3381186" cy="4013190"/>
      </dsp:txXfrm>
    </dsp:sp>
    <dsp:sp modelId="{96DCD5AF-8420-4686-BEFF-98C08DD4FE26}">
      <dsp:nvSpPr>
        <dsp:cNvPr id="0" name=""/>
        <dsp:cNvSpPr/>
      </dsp:nvSpPr>
      <dsp:spPr>
        <a:xfrm>
          <a:off x="7712572" y="205897"/>
          <a:ext cx="3381186" cy="460800"/>
        </a:xfrm>
        <a:prstGeom prst="rect">
          <a:avLst/>
        </a:prstGeom>
        <a:solidFill>
          <a:schemeClr val="accent1">
            <a:shade val="50000"/>
            <a:hueOff val="222839"/>
            <a:satOff val="5970"/>
            <a:lumOff val="26302"/>
            <a:alphaOff val="0"/>
          </a:schemeClr>
        </a:solidFill>
        <a:ln w="12700" cap="flat" cmpd="sng" algn="ctr">
          <a:solidFill>
            <a:schemeClr val="accent1">
              <a:shade val="50000"/>
              <a:hueOff val="222839"/>
              <a:satOff val="5970"/>
              <a:lumOff val="263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>
              <a:solidFill>
                <a:schemeClr val="tx1"/>
              </a:solidFill>
            </a:rPr>
            <a:t>Oznake tipa III</a:t>
          </a:r>
        </a:p>
      </dsp:txBody>
      <dsp:txXfrm>
        <a:off x="7712572" y="205897"/>
        <a:ext cx="3381186" cy="460800"/>
      </dsp:txXfrm>
    </dsp:sp>
    <dsp:sp modelId="{714DF2B7-A9D6-44D9-BF79-91A722B47721}">
      <dsp:nvSpPr>
        <dsp:cNvPr id="0" name=""/>
        <dsp:cNvSpPr/>
      </dsp:nvSpPr>
      <dsp:spPr>
        <a:xfrm>
          <a:off x="7712572" y="666697"/>
          <a:ext cx="3381186" cy="4013190"/>
        </a:xfrm>
        <a:prstGeom prst="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>
              <a:solidFill>
                <a:schemeClr val="tx1"/>
              </a:solidFill>
            </a:rPr>
            <a:t>Ne opisuju proizvod, već informiraju potrošača o utjecaju na okoliš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>
              <a:solidFill>
                <a:schemeClr val="tx1"/>
              </a:solidFill>
            </a:rPr>
            <a:t>Proizvod se boduje prema učincima na okoliš koji su određeni korištenjem metode životnog utjecaja na okoliš</a:t>
          </a:r>
          <a:r>
            <a:rPr lang="en-US" sz="1600" kern="1200" dirty="0">
              <a:solidFill>
                <a:schemeClr val="tx1"/>
              </a:solidFill>
            </a:rPr>
            <a:t> (life-cycle analysis - LCA)</a:t>
          </a:r>
          <a:endParaRPr lang="hr-HR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>
              <a:solidFill>
                <a:schemeClr val="tx1"/>
              </a:solidFill>
            </a:rPr>
            <a:t>Ocjenu daje certificirano tijelo na temelju niza pokazatelja: potrošnja energije, emisije u zrak, emisije u vodu i dr.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/>
            <a:t>Oznaka daje kupcu priliku da usporedi rezultate za različite proizvode i kupi onaj najbolji. </a:t>
          </a:r>
          <a:endParaRPr lang="hr-HR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/>
            <a:t>najbolji rezultat ne jamči zadovoljenje zelenih mjerila</a:t>
          </a:r>
        </a:p>
      </dsp:txBody>
      <dsp:txXfrm>
        <a:off x="7712572" y="666697"/>
        <a:ext cx="3381186" cy="401319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C6930C-F437-4B17-B2EB-1AE1E6957B49}">
      <dsp:nvSpPr>
        <dsp:cNvPr id="0" name=""/>
        <dsp:cNvSpPr/>
      </dsp:nvSpPr>
      <dsp:spPr>
        <a:xfrm>
          <a:off x="2994728" y="2274577"/>
          <a:ext cx="1573343" cy="157334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300" kern="1200" dirty="0" err="1">
              <a:latin typeface="华文黑体"/>
            </a:rPr>
            <a:t>ZeJN</a:t>
          </a:r>
          <a:endParaRPr lang="hr-HR" sz="4300" kern="1200" dirty="0">
            <a:latin typeface="华文黑体"/>
          </a:endParaRPr>
        </a:p>
      </dsp:txBody>
      <dsp:txXfrm>
        <a:off x="3225139" y="2504988"/>
        <a:ext cx="1112521" cy="1112521"/>
      </dsp:txXfrm>
    </dsp:sp>
    <dsp:sp modelId="{1CC24F23-4B8B-4DA7-91F3-0C3978623256}">
      <dsp:nvSpPr>
        <dsp:cNvPr id="0" name=""/>
        <dsp:cNvSpPr/>
      </dsp:nvSpPr>
      <dsp:spPr>
        <a:xfrm rot="10800000">
          <a:off x="1161314" y="2837047"/>
          <a:ext cx="1732576" cy="448402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B66E58-B956-40CC-BF3F-0F46C006B698}">
      <dsp:nvSpPr>
        <dsp:cNvPr id="0" name=""/>
        <dsp:cNvSpPr/>
      </dsp:nvSpPr>
      <dsp:spPr>
        <a:xfrm>
          <a:off x="610644" y="2620712"/>
          <a:ext cx="1101340" cy="88107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>
              <a:latin typeface="华文黑体"/>
            </a:rPr>
            <a:t>Cijena</a:t>
          </a:r>
          <a:endParaRPr lang="hr-HR" sz="1400" kern="1200" dirty="0">
            <a:latin typeface="华文黑体"/>
          </a:endParaRPr>
        </a:p>
      </dsp:txBody>
      <dsp:txXfrm>
        <a:off x="636450" y="2646518"/>
        <a:ext cx="1049728" cy="829460"/>
      </dsp:txXfrm>
    </dsp:sp>
    <dsp:sp modelId="{37D4C7D8-CCC9-4A57-9E49-27FC141A6FBA}">
      <dsp:nvSpPr>
        <dsp:cNvPr id="0" name=""/>
        <dsp:cNvSpPr/>
      </dsp:nvSpPr>
      <dsp:spPr>
        <a:xfrm rot="12600000">
          <a:off x="1396278" y="1960148"/>
          <a:ext cx="1732576" cy="448402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1225557"/>
            <a:satOff val="-1705"/>
            <a:lumOff val="-65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76625D-4C07-415F-A36E-1C8121FE777D}">
      <dsp:nvSpPr>
        <dsp:cNvPr id="0" name=""/>
        <dsp:cNvSpPr/>
      </dsp:nvSpPr>
      <dsp:spPr>
        <a:xfrm>
          <a:off x="961669" y="1310669"/>
          <a:ext cx="1101340" cy="881072"/>
        </a:xfrm>
        <a:prstGeom prst="roundRect">
          <a:avLst>
            <a:gd name="adj" fmla="val 10000"/>
          </a:avLst>
        </a:prstGeom>
        <a:solidFill>
          <a:schemeClr val="accent5">
            <a:hueOff val="-1225557"/>
            <a:satOff val="-1705"/>
            <a:lumOff val="-6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>
              <a:latin typeface="华文黑体"/>
            </a:rPr>
            <a:t>Funkcionalne karakteristike</a:t>
          </a:r>
          <a:endParaRPr lang="hr-HR" sz="1400" kern="1200" dirty="0">
            <a:latin typeface="华文黑体"/>
          </a:endParaRPr>
        </a:p>
      </dsp:txBody>
      <dsp:txXfrm>
        <a:off x="987475" y="1336475"/>
        <a:ext cx="1049728" cy="829460"/>
      </dsp:txXfrm>
    </dsp:sp>
    <dsp:sp modelId="{F4AB63A3-2492-440F-9DA4-F41D71F36F72}">
      <dsp:nvSpPr>
        <dsp:cNvPr id="0" name=""/>
        <dsp:cNvSpPr/>
      </dsp:nvSpPr>
      <dsp:spPr>
        <a:xfrm rot="14400000">
          <a:off x="2038213" y="1318213"/>
          <a:ext cx="1732576" cy="448402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164735-6303-46A0-92F2-D785D619BC5B}">
      <dsp:nvSpPr>
        <dsp:cNvPr id="0" name=""/>
        <dsp:cNvSpPr/>
      </dsp:nvSpPr>
      <dsp:spPr>
        <a:xfrm>
          <a:off x="1920687" y="351651"/>
          <a:ext cx="1101340" cy="881072"/>
        </a:xfrm>
        <a:prstGeom prst="roundRect">
          <a:avLst>
            <a:gd name="adj" fmla="val 10000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>
              <a:latin typeface="华文黑体"/>
            </a:rPr>
            <a:t>Elementi ugovora</a:t>
          </a:r>
          <a:endParaRPr lang="hr-HR" sz="1400" kern="1200" dirty="0">
            <a:latin typeface="华文黑体"/>
          </a:endParaRPr>
        </a:p>
      </dsp:txBody>
      <dsp:txXfrm>
        <a:off x="1946493" y="377457"/>
        <a:ext cx="1049728" cy="829460"/>
      </dsp:txXfrm>
    </dsp:sp>
    <dsp:sp modelId="{855DBC82-1F18-46A6-AC3B-2C5F1F0E381E}">
      <dsp:nvSpPr>
        <dsp:cNvPr id="0" name=""/>
        <dsp:cNvSpPr/>
      </dsp:nvSpPr>
      <dsp:spPr>
        <a:xfrm rot="16200000">
          <a:off x="2915112" y="1083249"/>
          <a:ext cx="1732576" cy="448402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F043CD-5086-43EF-898F-2D2409CED219}">
      <dsp:nvSpPr>
        <dsp:cNvPr id="0" name=""/>
        <dsp:cNvSpPr/>
      </dsp:nvSpPr>
      <dsp:spPr>
        <a:xfrm>
          <a:off x="3230730" y="626"/>
          <a:ext cx="1101340" cy="881072"/>
        </a:xfrm>
        <a:prstGeom prst="roundRect">
          <a:avLst>
            <a:gd name="adj" fmla="val 1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>
              <a:latin typeface="华文黑体"/>
            </a:rPr>
            <a:t>Uvjeti isporuke</a:t>
          </a:r>
          <a:endParaRPr lang="hr-HR" sz="1400" kern="1200" dirty="0">
            <a:latin typeface="华文黑体"/>
          </a:endParaRPr>
        </a:p>
      </dsp:txBody>
      <dsp:txXfrm>
        <a:off x="3256536" y="26432"/>
        <a:ext cx="1049728" cy="829460"/>
      </dsp:txXfrm>
    </dsp:sp>
    <dsp:sp modelId="{5ACCA136-5144-4A03-B7B2-9B94ABDAA10A}">
      <dsp:nvSpPr>
        <dsp:cNvPr id="0" name=""/>
        <dsp:cNvSpPr/>
      </dsp:nvSpPr>
      <dsp:spPr>
        <a:xfrm rot="18000000">
          <a:off x="3792011" y="1318213"/>
          <a:ext cx="1732576" cy="448402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56DE87-08BC-43B1-9427-6B4D18B8BC7F}">
      <dsp:nvSpPr>
        <dsp:cNvPr id="0" name=""/>
        <dsp:cNvSpPr/>
      </dsp:nvSpPr>
      <dsp:spPr>
        <a:xfrm>
          <a:off x="4540773" y="351651"/>
          <a:ext cx="1101340" cy="881072"/>
        </a:xfrm>
        <a:prstGeom prst="roundRect">
          <a:avLst>
            <a:gd name="adj" fmla="val 10000"/>
          </a:avLst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>
              <a:latin typeface="华文黑体"/>
            </a:rPr>
            <a:t>Zelena mjerila</a:t>
          </a:r>
        </a:p>
      </dsp:txBody>
      <dsp:txXfrm>
        <a:off x="4566579" y="377457"/>
        <a:ext cx="1049728" cy="829460"/>
      </dsp:txXfrm>
    </dsp:sp>
    <dsp:sp modelId="{B9C004BD-5519-4DEC-A54C-B5A941E848BE}">
      <dsp:nvSpPr>
        <dsp:cNvPr id="0" name=""/>
        <dsp:cNvSpPr/>
      </dsp:nvSpPr>
      <dsp:spPr>
        <a:xfrm rot="19800000">
          <a:off x="4433945" y="1960148"/>
          <a:ext cx="1732576" cy="448402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6127787"/>
            <a:satOff val="-8523"/>
            <a:lumOff val="-326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37EB47-5F4C-4F6A-B092-2995CE5167C7}">
      <dsp:nvSpPr>
        <dsp:cNvPr id="0" name=""/>
        <dsp:cNvSpPr/>
      </dsp:nvSpPr>
      <dsp:spPr>
        <a:xfrm>
          <a:off x="5499791" y="1310669"/>
          <a:ext cx="1101340" cy="881072"/>
        </a:xfrm>
        <a:prstGeom prst="roundRect">
          <a:avLst>
            <a:gd name="adj" fmla="val 10000"/>
          </a:avLst>
        </a:prstGeom>
        <a:solidFill>
          <a:schemeClr val="accent5">
            <a:hueOff val="-6127787"/>
            <a:satOff val="-8523"/>
            <a:lumOff val="-32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>
              <a:latin typeface="华文黑体"/>
            </a:rPr>
            <a:t>Društveni aspekti</a:t>
          </a:r>
          <a:endParaRPr lang="hr-HR" sz="1400" kern="1200" dirty="0">
            <a:latin typeface="华文黑体"/>
          </a:endParaRPr>
        </a:p>
      </dsp:txBody>
      <dsp:txXfrm>
        <a:off x="5525597" y="1336475"/>
        <a:ext cx="1049728" cy="829460"/>
      </dsp:txXfrm>
    </dsp:sp>
    <dsp:sp modelId="{3EB9580E-E2FD-4BA6-9051-EC21EFFD35E2}">
      <dsp:nvSpPr>
        <dsp:cNvPr id="0" name=""/>
        <dsp:cNvSpPr/>
      </dsp:nvSpPr>
      <dsp:spPr>
        <a:xfrm>
          <a:off x="4668909" y="2837047"/>
          <a:ext cx="1732576" cy="448402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A95AE2-425B-4196-B378-1C3A1825A166}">
      <dsp:nvSpPr>
        <dsp:cNvPr id="0" name=""/>
        <dsp:cNvSpPr/>
      </dsp:nvSpPr>
      <dsp:spPr>
        <a:xfrm>
          <a:off x="5850816" y="2620712"/>
          <a:ext cx="1101340" cy="881072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>
              <a:latin typeface="华文黑体"/>
            </a:rPr>
            <a:t>Etički aspekti</a:t>
          </a:r>
          <a:endParaRPr lang="hr-HR" sz="1400" kern="1200" dirty="0">
            <a:latin typeface="华文黑体"/>
          </a:endParaRPr>
        </a:p>
      </dsp:txBody>
      <dsp:txXfrm>
        <a:off x="5876622" y="2646518"/>
        <a:ext cx="1049728" cy="82946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9B3C9A-E19D-49A1-8C99-E83FE033F7EC}">
      <dsp:nvSpPr>
        <dsp:cNvPr id="0" name=""/>
        <dsp:cNvSpPr/>
      </dsp:nvSpPr>
      <dsp:spPr>
        <a:xfrm>
          <a:off x="8901" y="1057518"/>
          <a:ext cx="2901610" cy="354934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>
              <a:latin typeface="+mn-lt"/>
            </a:rPr>
            <a:t>utjecaji materijala koji su korišteni za izradu proizvoda i utjecaj postupaka proizvodnje na okoliš;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>
              <a:latin typeface="+mn-lt"/>
            </a:rPr>
            <a:t>uporaba obnovljivih sirovina pri izradi proizvoda;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>
              <a:latin typeface="+mn-lt"/>
            </a:rPr>
            <a:t>potrošnja energije i vode pri uporabi proizvoda;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>
              <a:latin typeface="+mn-lt"/>
            </a:rPr>
            <a:t>trajnost/životni vijek proizvoda;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>
              <a:latin typeface="+mn-lt"/>
            </a:rPr>
            <a:t>mogućnost recikliranja/ ponovne uporabe proizvoda na kraju životnog vijeka;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>
              <a:latin typeface="+mn-lt"/>
            </a:rPr>
            <a:t>ambalaža i prijevoz proizvoda</a:t>
          </a:r>
          <a:r>
            <a:rPr lang="hr-HR" sz="1600" kern="1200" dirty="0">
              <a:latin typeface="+mn-lt"/>
            </a:rPr>
            <a:t>.</a:t>
          </a:r>
        </a:p>
      </dsp:txBody>
      <dsp:txXfrm>
        <a:off x="76889" y="1125506"/>
        <a:ext cx="2765634" cy="3481360"/>
      </dsp:txXfrm>
    </dsp:sp>
    <dsp:sp modelId="{6B14D55B-FCC1-4FB4-8D15-4A47AE81F9C2}">
      <dsp:nvSpPr>
        <dsp:cNvPr id="0" name=""/>
        <dsp:cNvSpPr/>
      </dsp:nvSpPr>
      <dsp:spPr>
        <a:xfrm>
          <a:off x="0" y="4641268"/>
          <a:ext cx="2810058" cy="9019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0" rIns="53340" bIns="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200" kern="1200" dirty="0">
              <a:latin typeface="+mn-lt"/>
            </a:rPr>
            <a:t>ROBA</a:t>
          </a:r>
        </a:p>
      </dsp:txBody>
      <dsp:txXfrm>
        <a:off x="0" y="4641268"/>
        <a:ext cx="1978914" cy="901989"/>
      </dsp:txXfrm>
    </dsp:sp>
    <dsp:sp modelId="{C4E55B0B-4417-4E8A-A870-3FEF0B036965}">
      <dsp:nvSpPr>
        <dsp:cNvPr id="0" name=""/>
        <dsp:cNvSpPr/>
      </dsp:nvSpPr>
      <dsp:spPr>
        <a:xfrm>
          <a:off x="2139501" y="4641272"/>
          <a:ext cx="983520" cy="98352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93EEAD-0A2B-4943-B969-3A193381FBC2}">
      <dsp:nvSpPr>
        <dsp:cNvPr id="0" name=""/>
        <dsp:cNvSpPr/>
      </dsp:nvSpPr>
      <dsp:spPr>
        <a:xfrm>
          <a:off x="3264730" y="1118449"/>
          <a:ext cx="2891634" cy="342619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>
              <a:latin typeface="+mn-lt"/>
            </a:rPr>
            <a:t>ugovori o radovima mogu imati znatne utjecaje na okoliš </a:t>
          </a:r>
          <a:r>
            <a:rPr lang="hr-HR" sz="1600" kern="1200" dirty="0" err="1">
              <a:latin typeface="+mn-lt"/>
            </a:rPr>
            <a:t>npr</a:t>
          </a:r>
          <a:r>
            <a:rPr lang="hr-HR" sz="1600" kern="1200" dirty="0">
              <a:latin typeface="+mn-lt"/>
            </a:rPr>
            <a:t>. u pogledu korištenja zemljišta ili izrade prometnog plana;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>
              <a:latin typeface="+mn-lt"/>
            </a:rPr>
            <a:t>za neke će projekte trebati provesti službenu procjenu utjecaja na okoliš, čije rezultate treba uzeti u obzir kod javne nabave;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>
              <a:latin typeface="+mn-lt"/>
            </a:rPr>
            <a:t>Posebni uvjeti o izvršenju o ugovorima o radovima</a:t>
          </a:r>
          <a:endParaRPr lang="hr-HR" sz="1600" kern="1200" dirty="0">
            <a:latin typeface="+mn-lt"/>
          </a:endParaRPr>
        </a:p>
      </dsp:txBody>
      <dsp:txXfrm>
        <a:off x="3332484" y="1186203"/>
        <a:ext cx="2756126" cy="3358441"/>
      </dsp:txXfrm>
    </dsp:sp>
    <dsp:sp modelId="{ADB28AF9-E8ED-406D-96C3-7C9760577F06}">
      <dsp:nvSpPr>
        <dsp:cNvPr id="0" name=""/>
        <dsp:cNvSpPr/>
      </dsp:nvSpPr>
      <dsp:spPr>
        <a:xfrm>
          <a:off x="3291552" y="4641264"/>
          <a:ext cx="2810058" cy="9019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0" rIns="53340" bIns="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200" kern="1200" dirty="0">
              <a:latin typeface="+mn-lt"/>
            </a:rPr>
            <a:t>RADOVI</a:t>
          </a:r>
        </a:p>
      </dsp:txBody>
      <dsp:txXfrm>
        <a:off x="3291552" y="4641264"/>
        <a:ext cx="1978914" cy="901989"/>
      </dsp:txXfrm>
    </dsp:sp>
    <dsp:sp modelId="{E8FF09F8-2C2E-4636-88D4-335BB585F4A7}">
      <dsp:nvSpPr>
        <dsp:cNvPr id="0" name=""/>
        <dsp:cNvSpPr/>
      </dsp:nvSpPr>
      <dsp:spPr>
        <a:xfrm>
          <a:off x="5431050" y="4558977"/>
          <a:ext cx="983520" cy="98352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864E4D-AAA0-4EA6-ABD6-828347F37CA5}">
      <dsp:nvSpPr>
        <dsp:cNvPr id="0" name=""/>
        <dsp:cNvSpPr/>
      </dsp:nvSpPr>
      <dsp:spPr>
        <a:xfrm>
          <a:off x="6712248" y="1096828"/>
          <a:ext cx="2959806" cy="350966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>
              <a:latin typeface="+mn-lt"/>
            </a:rPr>
            <a:t>tehničko iskustvo i znanje te osposobljenost osoblja za izvršenje ugovora na način prihvatljiv za okoliš;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>
              <a:latin typeface="+mn-lt"/>
            </a:rPr>
            <a:t>proizvodi/materijali koji se upotrebljavaju pri izvršenju usluge;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>
              <a:latin typeface="+mn-lt"/>
            </a:rPr>
            <a:t>postupci upravljanja uspostavljeni za što veće smanjenje utjecaja na okoliš;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>
              <a:latin typeface="+mn-lt"/>
            </a:rPr>
            <a:t>potrošnja energije i vode i količina otpada proizvedena pri izvršenju usluge</a:t>
          </a:r>
        </a:p>
      </dsp:txBody>
      <dsp:txXfrm>
        <a:off x="6781600" y="1166180"/>
        <a:ext cx="2821102" cy="3440309"/>
      </dsp:txXfrm>
    </dsp:sp>
    <dsp:sp modelId="{AF4DE635-0934-4FCF-9CCC-6407AFF65FDF}">
      <dsp:nvSpPr>
        <dsp:cNvPr id="0" name=""/>
        <dsp:cNvSpPr/>
      </dsp:nvSpPr>
      <dsp:spPr>
        <a:xfrm>
          <a:off x="6665391" y="4641268"/>
          <a:ext cx="2810058" cy="9019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0" rIns="53340" bIns="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200" kern="1200" dirty="0">
              <a:latin typeface="+mn-lt"/>
            </a:rPr>
            <a:t>USLUGE</a:t>
          </a:r>
        </a:p>
      </dsp:txBody>
      <dsp:txXfrm>
        <a:off x="6665391" y="4641268"/>
        <a:ext cx="1978914" cy="901989"/>
      </dsp:txXfrm>
    </dsp:sp>
    <dsp:sp modelId="{9B139FD1-4979-416B-9EF7-1AD2C7E041D4}">
      <dsp:nvSpPr>
        <dsp:cNvPr id="0" name=""/>
        <dsp:cNvSpPr/>
      </dsp:nvSpPr>
      <dsp:spPr>
        <a:xfrm>
          <a:off x="8808823" y="4641264"/>
          <a:ext cx="983520" cy="98352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8CC454-9B04-4AE3-ACC9-84F76B836127}">
      <dsp:nvSpPr>
        <dsp:cNvPr id="0" name=""/>
        <dsp:cNvSpPr/>
      </dsp:nvSpPr>
      <dsp:spPr>
        <a:xfrm>
          <a:off x="0" y="2873"/>
          <a:ext cx="651360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7E781B-0A16-4255-85AA-18CF24F9214C}">
      <dsp:nvSpPr>
        <dsp:cNvPr id="0" name=""/>
        <dsp:cNvSpPr/>
      </dsp:nvSpPr>
      <dsp:spPr>
        <a:xfrm>
          <a:off x="0" y="2873"/>
          <a:ext cx="6513603" cy="1959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D</a:t>
          </a:r>
          <a:r>
            <a:rPr lang="en-GB" sz="25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obrovoljni</a:t>
          </a:r>
          <a:r>
            <a:rPr lang="en-GB" sz="25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instrument </a:t>
          </a:r>
          <a:r>
            <a:rPr lang="en-GB" sz="25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zaštite</a:t>
          </a:r>
          <a:r>
            <a:rPr lang="en-GB" sz="25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GB" sz="25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okoliša</a:t>
          </a:r>
          <a:r>
            <a:rPr lang="en-GB" sz="25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GB" sz="25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kojim</a:t>
          </a:r>
          <a:r>
            <a:rPr lang="en-GB" sz="25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se </a:t>
          </a:r>
          <a:r>
            <a:rPr lang="en-GB" sz="25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potiče</a:t>
          </a:r>
          <a:r>
            <a:rPr lang="en-GB" sz="25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GB" sz="25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zaštita</a:t>
          </a:r>
          <a:r>
            <a:rPr lang="en-GB" sz="25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GB" sz="25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okoliša</a:t>
          </a:r>
          <a:r>
            <a:rPr lang="en-GB" sz="25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i </a:t>
          </a:r>
          <a:r>
            <a:rPr lang="en-GB" sz="25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održiva</a:t>
          </a:r>
          <a:r>
            <a:rPr lang="en-GB" sz="25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GB" sz="25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potrošnja</a:t>
          </a:r>
          <a:r>
            <a:rPr lang="en-GB" sz="25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i </a:t>
          </a:r>
          <a:r>
            <a:rPr lang="en-GB" sz="25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proizvodnja</a:t>
          </a:r>
          <a:r>
            <a:rPr lang="hr-HR" sz="25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endParaRPr lang="en-US" sz="25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0" y="2873"/>
        <a:ext cx="6513603" cy="1959892"/>
      </dsp:txXfrm>
    </dsp:sp>
    <dsp:sp modelId="{C651252B-E483-4CA2-93BA-E74D36F0621A}">
      <dsp:nvSpPr>
        <dsp:cNvPr id="0" name=""/>
        <dsp:cNvSpPr/>
      </dsp:nvSpPr>
      <dsp:spPr>
        <a:xfrm>
          <a:off x="0" y="1962766"/>
          <a:ext cx="6513603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72D1E3-1909-4B84-9F84-24D99C35D586}">
      <dsp:nvSpPr>
        <dsp:cNvPr id="0" name=""/>
        <dsp:cNvSpPr/>
      </dsp:nvSpPr>
      <dsp:spPr>
        <a:xfrm>
          <a:off x="0" y="1962766"/>
          <a:ext cx="6513603" cy="1959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b="1" kern="1200" dirty="0"/>
            <a:t>Procedura</a:t>
          </a:r>
          <a:r>
            <a:rPr lang="hr-HR" sz="2500" kern="1200" dirty="0"/>
            <a:t> gdje se prilikom postupaka javne nabave uzimaju u obzir i elementi koji ne štete okolišu, već </a:t>
          </a:r>
          <a:r>
            <a:rPr lang="hr-HR" sz="25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uvažavaju okolišne kriterije </a:t>
          </a:r>
          <a:endParaRPr lang="en-US" sz="2500" kern="1200" dirty="0"/>
        </a:p>
      </dsp:txBody>
      <dsp:txXfrm>
        <a:off x="0" y="1962766"/>
        <a:ext cx="6513603" cy="1959892"/>
      </dsp:txXfrm>
    </dsp:sp>
    <dsp:sp modelId="{4662488B-5851-459F-BBA1-6C775378DB2D}">
      <dsp:nvSpPr>
        <dsp:cNvPr id="0" name=""/>
        <dsp:cNvSpPr/>
      </dsp:nvSpPr>
      <dsp:spPr>
        <a:xfrm>
          <a:off x="0" y="3922659"/>
          <a:ext cx="651360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623927-F114-41C3-A3B2-B51F15A86428}">
      <dsp:nvSpPr>
        <dsp:cNvPr id="0" name=""/>
        <dsp:cNvSpPr/>
      </dsp:nvSpPr>
      <dsp:spPr>
        <a:xfrm>
          <a:off x="0" y="3922659"/>
          <a:ext cx="6513603" cy="1959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/>
            <a:t>Predstavlja </a:t>
          </a:r>
          <a:r>
            <a:rPr lang="hr-HR" sz="2500" b="1" kern="1200" dirty="0"/>
            <a:t>alat</a:t>
          </a:r>
          <a:r>
            <a:rPr lang="hr-HR" sz="2500" kern="1200" dirty="0"/>
            <a:t> za poboljšanje efikasnosti javne nabave dok se u isto vrijeme koristi snaga tržišta da bi se unaprijedile koristi od zdravog okoliša na lokalnoj, nacionalnoj i svjetskoj razini</a:t>
          </a:r>
          <a:endParaRPr lang="en-US" sz="2500" kern="1200" dirty="0"/>
        </a:p>
      </dsp:txBody>
      <dsp:txXfrm>
        <a:off x="0" y="3922659"/>
        <a:ext cx="6513603" cy="19598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944828-8686-4CE1-813C-89AF2B1EB1BA}">
      <dsp:nvSpPr>
        <dsp:cNvPr id="0" name=""/>
        <dsp:cNvSpPr/>
      </dsp:nvSpPr>
      <dsp:spPr>
        <a:xfrm>
          <a:off x="0" y="1439"/>
          <a:ext cx="788509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CD741A-04BE-4AE0-8151-CFA044B1125A}">
      <dsp:nvSpPr>
        <dsp:cNvPr id="0" name=""/>
        <dsp:cNvSpPr/>
      </dsp:nvSpPr>
      <dsp:spPr>
        <a:xfrm>
          <a:off x="0" y="1439"/>
          <a:ext cx="7885093" cy="12168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noProof="0" dirty="0"/>
            <a:t>Ukupna vrijednost javne nabave u 2018. godini u RH = 46,63 milijardi kuna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noProof="0" dirty="0"/>
            <a:t>Broj ugovora javne nabave u 2018. godini u RH = 18.112</a:t>
          </a:r>
        </a:p>
      </dsp:txBody>
      <dsp:txXfrm>
        <a:off x="0" y="1439"/>
        <a:ext cx="7885093" cy="1216847"/>
      </dsp:txXfrm>
    </dsp:sp>
    <dsp:sp modelId="{F98F2007-C0C3-4E68-8FAA-A12A20FE1F3C}">
      <dsp:nvSpPr>
        <dsp:cNvPr id="0" name=""/>
        <dsp:cNvSpPr/>
      </dsp:nvSpPr>
      <dsp:spPr>
        <a:xfrm>
          <a:off x="0" y="1218286"/>
          <a:ext cx="7885093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9E7FDA-0894-408C-BB69-B6F08341DEDA}">
      <dsp:nvSpPr>
        <dsp:cNvPr id="0" name=""/>
        <dsp:cNvSpPr/>
      </dsp:nvSpPr>
      <dsp:spPr>
        <a:xfrm>
          <a:off x="0" y="1218286"/>
          <a:ext cx="7885093" cy="1682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hr-HR" sz="2400" kern="1200" noProof="0" dirty="0"/>
            <a:t>Ukupna vrijednost zelene javne nabave u 2018. godini u RH = 1.437.968.211 kuna što čini 3,08% od ukupne vrijednosti nabave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hr-HR" sz="2400" kern="1200" noProof="0" dirty="0"/>
            <a:t> Broj ugovora zelene javne nabave u 2018. godini u RH = 541, što čini 2,98% od ukupnog broja ugovora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noProof="0" dirty="0"/>
            <a:t> </a:t>
          </a:r>
        </a:p>
      </dsp:txBody>
      <dsp:txXfrm>
        <a:off x="0" y="1218286"/>
        <a:ext cx="7885093" cy="1682937"/>
      </dsp:txXfrm>
    </dsp:sp>
    <dsp:sp modelId="{8E95AC90-10BB-4951-996F-5A8CCCDDA6F0}">
      <dsp:nvSpPr>
        <dsp:cNvPr id="0" name=""/>
        <dsp:cNvSpPr/>
      </dsp:nvSpPr>
      <dsp:spPr>
        <a:xfrm>
          <a:off x="0" y="2901223"/>
          <a:ext cx="788509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EB1208-2A27-4D06-A2E1-1FD70E12A9C5}">
      <dsp:nvSpPr>
        <dsp:cNvPr id="0" name=""/>
        <dsp:cNvSpPr/>
      </dsp:nvSpPr>
      <dsp:spPr>
        <a:xfrm>
          <a:off x="0" y="2901223"/>
          <a:ext cx="7885093" cy="22846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hr-HR" sz="2500" kern="1200" noProof="0" dirty="0"/>
            <a:t>406 ugovora javne nabave robe = 989,8 </a:t>
          </a:r>
          <a:r>
            <a:rPr lang="hr-HR" sz="2500" kern="1200" noProof="0" dirty="0" err="1"/>
            <a:t>mil</a:t>
          </a:r>
          <a:r>
            <a:rPr lang="hr-HR" sz="2500" kern="1200" noProof="0" dirty="0"/>
            <a:t> kuna (</a:t>
          </a:r>
          <a:r>
            <a:rPr lang="hr-HR" sz="2500" kern="1200" dirty="0">
              <a:latin typeface="Calibri" panose="020F0502020204030204"/>
              <a:ea typeface="+mn-ea"/>
              <a:cs typeface="+mn-cs"/>
            </a:rPr>
            <a:t>električna energija, automobili, autobusi, specijalna teretna komunalna vozila, informatička oprema, prehrambeni proizvodi, medicinsko-tehnička oprema, sredstva za čišćenje, </a:t>
          </a:r>
          <a:r>
            <a:rPr lang="hr-HR" sz="2500" kern="1200" noProof="0" dirty="0"/>
            <a:t>itd.)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hr-HR" sz="2500" kern="1200" noProof="0" dirty="0"/>
            <a:t>64 ugovora javne nabave radova = 234,1 milijuna kuna (ceste, zgrade, odlagališta otpada)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hr-HR" sz="2500" kern="1200" noProof="0" dirty="0"/>
            <a:t>71 ugovora javne nabave usluga = 213,9 milijuna kuna (usluge čišćenja, prijevoz, veterinarske usluge)</a:t>
          </a:r>
        </a:p>
      </dsp:txBody>
      <dsp:txXfrm>
        <a:off x="0" y="2901223"/>
        <a:ext cx="7885093" cy="22846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17C55C-EAE5-44C5-AB1B-910B01D05314}">
      <dsp:nvSpPr>
        <dsp:cNvPr id="0" name=""/>
        <dsp:cNvSpPr/>
      </dsp:nvSpPr>
      <dsp:spPr>
        <a:xfrm>
          <a:off x="1911401" y="0"/>
          <a:ext cx="783547" cy="783547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4A3B13-6316-415E-B0D6-480467F75471}">
      <dsp:nvSpPr>
        <dsp:cNvPr id="0" name=""/>
        <dsp:cNvSpPr/>
      </dsp:nvSpPr>
      <dsp:spPr>
        <a:xfrm>
          <a:off x="1989756" y="78354"/>
          <a:ext cx="626837" cy="626837"/>
        </a:xfrm>
        <a:prstGeom prst="chord">
          <a:avLst>
            <a:gd name="adj1" fmla="val 0"/>
            <a:gd name="adj2" fmla="val 108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E920E9-3380-4E14-8D59-39C8E290102C}">
      <dsp:nvSpPr>
        <dsp:cNvPr id="0" name=""/>
        <dsp:cNvSpPr/>
      </dsp:nvSpPr>
      <dsp:spPr>
        <a:xfrm>
          <a:off x="2858187" y="783547"/>
          <a:ext cx="2317993" cy="32974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Char char="o"/>
          </a:pPr>
          <a:r>
            <a:rPr lang="hr-HR" sz="1700" kern="1200" dirty="0"/>
            <a:t>Primjenjiva za svakog naručitelja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Char char="q"/>
          </a:pPr>
          <a:r>
            <a:rPr lang="hr-HR" sz="1700" kern="1200" dirty="0"/>
            <a:t>Sadrže osnovne okolišne stavke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Char char="q"/>
          </a:pPr>
          <a:r>
            <a:rPr lang="hr-HR" sz="1700" kern="1200" dirty="0"/>
            <a:t>Implementacija donosi pozitivne utjecaje na okoliš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Char char="q"/>
          </a:pPr>
          <a:r>
            <a:rPr lang="hr-HR" sz="1700" kern="1200" dirty="0"/>
            <a:t>Mjerila birana i izrađena na način da ne dovode u pitanje značajno povećanje troškova i administracije</a:t>
          </a:r>
        </a:p>
      </dsp:txBody>
      <dsp:txXfrm>
        <a:off x="2858187" y="783547"/>
        <a:ext cx="2317993" cy="3297426"/>
      </dsp:txXfrm>
    </dsp:sp>
    <dsp:sp modelId="{3225FBB0-0A41-4473-AA03-1BC36400493B}">
      <dsp:nvSpPr>
        <dsp:cNvPr id="0" name=""/>
        <dsp:cNvSpPr/>
      </dsp:nvSpPr>
      <dsp:spPr>
        <a:xfrm>
          <a:off x="2858187" y="0"/>
          <a:ext cx="2317993" cy="7835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58420" rIns="58420" bIns="58420" numCol="1" spcCol="1270" anchor="b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/>
            <a:t>Osnovna mjerila za ZeJN</a:t>
          </a:r>
        </a:p>
      </dsp:txBody>
      <dsp:txXfrm>
        <a:off x="2858187" y="0"/>
        <a:ext cx="2317993" cy="783547"/>
      </dsp:txXfrm>
    </dsp:sp>
    <dsp:sp modelId="{8E1052DE-7259-4CC1-80F0-387FB152ECBB}">
      <dsp:nvSpPr>
        <dsp:cNvPr id="0" name=""/>
        <dsp:cNvSpPr/>
      </dsp:nvSpPr>
      <dsp:spPr>
        <a:xfrm>
          <a:off x="5339419" y="0"/>
          <a:ext cx="783547" cy="783547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8C9875-BE6A-4D35-8798-22FCC0C7614F}">
      <dsp:nvSpPr>
        <dsp:cNvPr id="0" name=""/>
        <dsp:cNvSpPr/>
      </dsp:nvSpPr>
      <dsp:spPr>
        <a:xfrm>
          <a:off x="5417774" y="78354"/>
          <a:ext cx="626837" cy="626837"/>
        </a:xfrm>
        <a:prstGeom prst="chord">
          <a:avLst>
            <a:gd name="adj1" fmla="val 16200000"/>
            <a:gd name="adj2" fmla="val 1620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A76C3C-0089-43BC-A670-5C10F7476516}">
      <dsp:nvSpPr>
        <dsp:cNvPr id="0" name=""/>
        <dsp:cNvSpPr/>
      </dsp:nvSpPr>
      <dsp:spPr>
        <a:xfrm>
          <a:off x="6286205" y="783547"/>
          <a:ext cx="2317993" cy="32974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/>
            <a:t>Primjenjiva za sve naručitelje kojima je u interesu kupiti ekološki najbolje i najnaprednije proizvode dostupne na tržištu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/>
            <a:t>U usporedbi s proizvodima iste/slične funkcije – ova mjerila zahtijevaju određeno povećanje troškova + dodatnu administraciju</a:t>
          </a:r>
        </a:p>
      </dsp:txBody>
      <dsp:txXfrm>
        <a:off x="6286205" y="783547"/>
        <a:ext cx="2317993" cy="3297426"/>
      </dsp:txXfrm>
    </dsp:sp>
    <dsp:sp modelId="{C2087C2D-8EA5-4C02-A266-7513CC6C7B71}">
      <dsp:nvSpPr>
        <dsp:cNvPr id="0" name=""/>
        <dsp:cNvSpPr/>
      </dsp:nvSpPr>
      <dsp:spPr>
        <a:xfrm>
          <a:off x="6286205" y="0"/>
          <a:ext cx="2317993" cy="7835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58420" rIns="58420" bIns="58420" numCol="1" spcCol="1270" anchor="b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/>
            <a:t>Sveobuhvatna mjerila za ZeJN</a:t>
          </a:r>
        </a:p>
      </dsp:txBody>
      <dsp:txXfrm>
        <a:off x="6286205" y="0"/>
        <a:ext cx="2317993" cy="78354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CB7494-3FD1-4E00-AD02-46F1B7A7AD01}">
      <dsp:nvSpPr>
        <dsp:cNvPr id="0" name=""/>
        <dsp:cNvSpPr/>
      </dsp:nvSpPr>
      <dsp:spPr>
        <a:xfrm>
          <a:off x="2742" y="476979"/>
          <a:ext cx="1484871" cy="8909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 dirty="0"/>
            <a:t>Papir za ispis i kopiranje</a:t>
          </a:r>
          <a:endParaRPr lang="en-US" sz="1500" kern="1200" dirty="0"/>
        </a:p>
      </dsp:txBody>
      <dsp:txXfrm>
        <a:off x="2742" y="476979"/>
        <a:ext cx="1484871" cy="890922"/>
      </dsp:txXfrm>
    </dsp:sp>
    <dsp:sp modelId="{002E68C2-109D-42FA-A60F-111F340B1ED1}">
      <dsp:nvSpPr>
        <dsp:cNvPr id="0" name=""/>
        <dsp:cNvSpPr/>
      </dsp:nvSpPr>
      <dsp:spPr>
        <a:xfrm>
          <a:off x="1636101" y="476979"/>
          <a:ext cx="1484871" cy="8909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 dirty="0"/>
            <a:t>Cestovni promet</a:t>
          </a:r>
          <a:endParaRPr lang="en-US" sz="1500" kern="1200" dirty="0"/>
        </a:p>
      </dsp:txBody>
      <dsp:txXfrm>
        <a:off x="1636101" y="476979"/>
        <a:ext cx="1484871" cy="890922"/>
      </dsp:txXfrm>
    </dsp:sp>
    <dsp:sp modelId="{726A3E07-A97B-4BD4-8D2C-7195754B9107}">
      <dsp:nvSpPr>
        <dsp:cNvPr id="0" name=""/>
        <dsp:cNvSpPr/>
      </dsp:nvSpPr>
      <dsp:spPr>
        <a:xfrm>
          <a:off x="3269459" y="476979"/>
          <a:ext cx="1484871" cy="8909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 dirty="0"/>
            <a:t>Računala i monitori</a:t>
          </a:r>
          <a:endParaRPr lang="en-US" sz="1500" kern="1200" dirty="0"/>
        </a:p>
      </dsp:txBody>
      <dsp:txXfrm>
        <a:off x="3269459" y="476979"/>
        <a:ext cx="1484871" cy="890922"/>
      </dsp:txXfrm>
    </dsp:sp>
    <dsp:sp modelId="{9A139B62-129E-4FD8-A278-85435176B96A}">
      <dsp:nvSpPr>
        <dsp:cNvPr id="0" name=""/>
        <dsp:cNvSpPr/>
      </dsp:nvSpPr>
      <dsp:spPr>
        <a:xfrm>
          <a:off x="4902818" y="476979"/>
          <a:ext cx="1484871" cy="8909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 dirty="0"/>
            <a:t>Električna energija</a:t>
          </a:r>
          <a:endParaRPr lang="en-US" sz="1500" kern="1200" dirty="0"/>
        </a:p>
      </dsp:txBody>
      <dsp:txXfrm>
        <a:off x="4902818" y="476979"/>
        <a:ext cx="1484871" cy="890922"/>
      </dsp:txXfrm>
    </dsp:sp>
    <dsp:sp modelId="{F18FE7BE-AB08-449B-A0DA-3D9E475E92D6}">
      <dsp:nvSpPr>
        <dsp:cNvPr id="0" name=""/>
        <dsp:cNvSpPr/>
      </dsp:nvSpPr>
      <dsp:spPr>
        <a:xfrm>
          <a:off x="6536177" y="476979"/>
          <a:ext cx="1484871" cy="8909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 dirty="0"/>
            <a:t>Namještaj </a:t>
          </a:r>
          <a:endParaRPr lang="en-US" sz="1500" kern="1200" dirty="0"/>
        </a:p>
      </dsp:txBody>
      <dsp:txXfrm>
        <a:off x="6536177" y="476979"/>
        <a:ext cx="1484871" cy="890922"/>
      </dsp:txXfrm>
    </dsp:sp>
    <dsp:sp modelId="{FE735ECC-1524-472A-B69B-E7AEE80DFB93}">
      <dsp:nvSpPr>
        <dsp:cNvPr id="0" name=""/>
        <dsp:cNvSpPr/>
      </dsp:nvSpPr>
      <dsp:spPr>
        <a:xfrm>
          <a:off x="2742" y="1516389"/>
          <a:ext cx="1484871" cy="8909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 dirty="0"/>
            <a:t>Usluge čišćenja zatvorenih prostora </a:t>
          </a:r>
          <a:endParaRPr lang="en-US" sz="1500" kern="1200" dirty="0"/>
        </a:p>
      </dsp:txBody>
      <dsp:txXfrm>
        <a:off x="2742" y="1516389"/>
        <a:ext cx="1484871" cy="890922"/>
      </dsp:txXfrm>
    </dsp:sp>
    <dsp:sp modelId="{73E26255-D6D1-4776-88A1-48E005455A23}">
      <dsp:nvSpPr>
        <dsp:cNvPr id="0" name=""/>
        <dsp:cNvSpPr/>
      </dsp:nvSpPr>
      <dsp:spPr>
        <a:xfrm>
          <a:off x="1636101" y="1516389"/>
          <a:ext cx="1484871" cy="8909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 dirty="0"/>
            <a:t>Projektiranje, izgradnja i održavanje cesta</a:t>
          </a:r>
          <a:endParaRPr lang="en-US" sz="1500" kern="1200" dirty="0"/>
        </a:p>
      </dsp:txBody>
      <dsp:txXfrm>
        <a:off x="1636101" y="1516389"/>
        <a:ext cx="1484871" cy="890922"/>
      </dsp:txXfrm>
    </dsp:sp>
    <dsp:sp modelId="{4830C4EF-4806-4824-B1F7-F80A467B7987}">
      <dsp:nvSpPr>
        <dsp:cNvPr id="0" name=""/>
        <dsp:cNvSpPr/>
      </dsp:nvSpPr>
      <dsp:spPr>
        <a:xfrm>
          <a:off x="3269459" y="1516389"/>
          <a:ext cx="1484871" cy="8909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 dirty="0"/>
            <a:t>Boje, lakovi i oznake na kolniku</a:t>
          </a:r>
          <a:endParaRPr lang="en-US" sz="1500" kern="1200" dirty="0"/>
        </a:p>
      </dsp:txBody>
      <dsp:txXfrm>
        <a:off x="3269459" y="1516389"/>
        <a:ext cx="1484871" cy="890922"/>
      </dsp:txXfrm>
    </dsp:sp>
    <dsp:sp modelId="{2C2E36B5-23FC-447E-8698-82E34BFD462E}">
      <dsp:nvSpPr>
        <dsp:cNvPr id="0" name=""/>
        <dsp:cNvSpPr/>
      </dsp:nvSpPr>
      <dsp:spPr>
        <a:xfrm>
          <a:off x="4902818" y="1516389"/>
          <a:ext cx="1484871" cy="8909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 dirty="0"/>
            <a:t>Projektiranje i izgradnja poslovnih zgrada</a:t>
          </a:r>
          <a:endParaRPr lang="en-US" sz="1500" kern="1200" dirty="0"/>
        </a:p>
      </dsp:txBody>
      <dsp:txXfrm>
        <a:off x="4902818" y="1516389"/>
        <a:ext cx="1484871" cy="890922"/>
      </dsp:txXfrm>
    </dsp:sp>
    <dsp:sp modelId="{655E5185-3B7F-4F60-9C8E-ADEB70189B6D}">
      <dsp:nvSpPr>
        <dsp:cNvPr id="0" name=""/>
        <dsp:cNvSpPr/>
      </dsp:nvSpPr>
      <dsp:spPr>
        <a:xfrm>
          <a:off x="6536177" y="1516389"/>
          <a:ext cx="1484871" cy="8909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 dirty="0"/>
            <a:t>Tekstilni proizvodi i usluge</a:t>
          </a:r>
        </a:p>
      </dsp:txBody>
      <dsp:txXfrm>
        <a:off x="6536177" y="1516389"/>
        <a:ext cx="1484871" cy="890922"/>
      </dsp:txXfrm>
    </dsp:sp>
    <dsp:sp modelId="{8C867F07-B618-41A7-B5A4-131519E37831}">
      <dsp:nvSpPr>
        <dsp:cNvPr id="0" name=""/>
        <dsp:cNvSpPr/>
      </dsp:nvSpPr>
      <dsp:spPr>
        <a:xfrm>
          <a:off x="2742" y="2555799"/>
          <a:ext cx="1484871" cy="8909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 dirty="0"/>
            <a:t>Zahodi i pisoari s ispiranjem</a:t>
          </a:r>
        </a:p>
      </dsp:txBody>
      <dsp:txXfrm>
        <a:off x="2742" y="2555799"/>
        <a:ext cx="1484871" cy="890922"/>
      </dsp:txXfrm>
    </dsp:sp>
    <dsp:sp modelId="{DE3DC13B-BF55-4E8B-8088-6964769D7D4D}">
      <dsp:nvSpPr>
        <dsp:cNvPr id="0" name=""/>
        <dsp:cNvSpPr/>
      </dsp:nvSpPr>
      <dsp:spPr>
        <a:xfrm>
          <a:off x="1636101" y="2555799"/>
          <a:ext cx="1484871" cy="8909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 dirty="0"/>
            <a:t>Medicinski EEO</a:t>
          </a:r>
        </a:p>
      </dsp:txBody>
      <dsp:txXfrm>
        <a:off x="1636101" y="2555799"/>
        <a:ext cx="1484871" cy="890922"/>
      </dsp:txXfrm>
    </dsp:sp>
    <dsp:sp modelId="{6FC290D4-7587-4671-A748-E1EDD661C299}">
      <dsp:nvSpPr>
        <dsp:cNvPr id="0" name=""/>
        <dsp:cNvSpPr/>
      </dsp:nvSpPr>
      <dsp:spPr>
        <a:xfrm>
          <a:off x="3269459" y="2555799"/>
          <a:ext cx="1484871" cy="8909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 dirty="0"/>
            <a:t>Infrastruktura otpadnih voda</a:t>
          </a:r>
        </a:p>
      </dsp:txBody>
      <dsp:txXfrm>
        <a:off x="3269459" y="2555799"/>
        <a:ext cx="1484871" cy="890922"/>
      </dsp:txXfrm>
    </dsp:sp>
    <dsp:sp modelId="{E4091E73-89D2-4A0B-930B-F1E03A32A9AE}">
      <dsp:nvSpPr>
        <dsp:cNvPr id="0" name=""/>
        <dsp:cNvSpPr/>
      </dsp:nvSpPr>
      <dsp:spPr>
        <a:xfrm>
          <a:off x="4902818" y="2555799"/>
          <a:ext cx="1484871" cy="8909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 dirty="0"/>
            <a:t>Grijači u vodnim sustavima</a:t>
          </a:r>
        </a:p>
      </dsp:txBody>
      <dsp:txXfrm>
        <a:off x="4902818" y="2555799"/>
        <a:ext cx="1484871" cy="890922"/>
      </dsp:txXfrm>
    </dsp:sp>
    <dsp:sp modelId="{032B2B84-4442-4CBC-8CF4-F166D9CE7661}">
      <dsp:nvSpPr>
        <dsp:cNvPr id="0" name=""/>
        <dsp:cNvSpPr/>
      </dsp:nvSpPr>
      <dsp:spPr>
        <a:xfrm>
          <a:off x="6536177" y="2555799"/>
          <a:ext cx="1484871" cy="8909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 dirty="0"/>
            <a:t>Cestovna rasvjeta i signalizacija</a:t>
          </a:r>
        </a:p>
      </dsp:txBody>
      <dsp:txXfrm>
        <a:off x="6536177" y="2555799"/>
        <a:ext cx="1484871" cy="89092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5EDCB6-16C0-4154-ADC2-3135791F8F2F}">
      <dsp:nvSpPr>
        <dsp:cNvPr id="0" name=""/>
        <dsp:cNvSpPr/>
      </dsp:nvSpPr>
      <dsp:spPr>
        <a:xfrm rot="16200000">
          <a:off x="-783934" y="785012"/>
          <a:ext cx="4374106" cy="2804080"/>
        </a:xfrm>
        <a:prstGeom prst="flowChartManualOperation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5875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>
              <a:solidFill>
                <a:schemeClr val="tx1"/>
              </a:solidFill>
            </a:rPr>
            <a:t>Računala i monitori</a:t>
          </a:r>
          <a:endParaRPr lang="hr-HR" sz="2500" kern="1200" baseline="0" dirty="0">
            <a:solidFill>
              <a:schemeClr val="tx1"/>
            </a:solidFill>
          </a:endParaRPr>
        </a:p>
      </dsp:txBody>
      <dsp:txXfrm rot="5400000">
        <a:off x="1079" y="874820"/>
        <a:ext cx="2804080" cy="2624464"/>
      </dsp:txXfrm>
    </dsp:sp>
    <dsp:sp modelId="{3117EEA9-B32D-4FD9-ACDF-99018A05BBDE}">
      <dsp:nvSpPr>
        <dsp:cNvPr id="0" name=""/>
        <dsp:cNvSpPr/>
      </dsp:nvSpPr>
      <dsp:spPr>
        <a:xfrm rot="16200000">
          <a:off x="2230452" y="785012"/>
          <a:ext cx="4374106" cy="2804080"/>
        </a:xfrm>
        <a:prstGeom prst="flowChartManualOperation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5875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>
              <a:solidFill>
                <a:schemeClr val="tx1"/>
              </a:solidFill>
            </a:rPr>
            <a:t>Usluge čišćenja zatvorenih prostora </a:t>
          </a:r>
          <a:endParaRPr lang="hr-HR" sz="2500" kern="1200" baseline="0" dirty="0">
            <a:solidFill>
              <a:schemeClr val="tx1"/>
            </a:solidFill>
          </a:endParaRPr>
        </a:p>
      </dsp:txBody>
      <dsp:txXfrm rot="5400000">
        <a:off x="3015465" y="874820"/>
        <a:ext cx="2804080" cy="2624464"/>
      </dsp:txXfrm>
    </dsp:sp>
    <dsp:sp modelId="{D163EAD1-5ED5-4858-A3E4-ED0A8C8B8709}">
      <dsp:nvSpPr>
        <dsp:cNvPr id="0" name=""/>
        <dsp:cNvSpPr/>
      </dsp:nvSpPr>
      <dsp:spPr>
        <a:xfrm rot="16200000">
          <a:off x="5244838" y="785012"/>
          <a:ext cx="4374106" cy="2804080"/>
        </a:xfrm>
        <a:prstGeom prst="flowChartManualOperation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5875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>
              <a:solidFill>
                <a:schemeClr val="tx1"/>
              </a:solidFill>
            </a:rPr>
            <a:t>Medicinska električna i elektronička oprema (medicinski EEO)</a:t>
          </a:r>
          <a:endParaRPr lang="hr-HR" sz="2500" kern="1200" baseline="0" dirty="0">
            <a:solidFill>
              <a:schemeClr val="tx1"/>
            </a:solidFill>
          </a:endParaRPr>
        </a:p>
      </dsp:txBody>
      <dsp:txXfrm rot="5400000">
        <a:off x="6029851" y="874820"/>
        <a:ext cx="2804080" cy="262446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5EDCB6-16C0-4154-ADC2-3135791F8F2F}">
      <dsp:nvSpPr>
        <dsp:cNvPr id="0" name=""/>
        <dsp:cNvSpPr/>
      </dsp:nvSpPr>
      <dsp:spPr>
        <a:xfrm rot="16200000">
          <a:off x="-783934" y="785012"/>
          <a:ext cx="4374106" cy="2804080"/>
        </a:xfrm>
        <a:prstGeom prst="flowChartManualOperation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5875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>
              <a:solidFill>
                <a:schemeClr val="tx1"/>
              </a:solidFill>
            </a:rPr>
            <a:t>Računala i monitori</a:t>
          </a:r>
          <a:endParaRPr lang="hr-HR" sz="2500" kern="1200" baseline="0" dirty="0">
            <a:solidFill>
              <a:schemeClr val="tx1"/>
            </a:solidFill>
          </a:endParaRPr>
        </a:p>
      </dsp:txBody>
      <dsp:txXfrm rot="5400000">
        <a:off x="1079" y="874820"/>
        <a:ext cx="2804080" cy="2624464"/>
      </dsp:txXfrm>
    </dsp:sp>
    <dsp:sp modelId="{3117EEA9-B32D-4FD9-ACDF-99018A05BBDE}">
      <dsp:nvSpPr>
        <dsp:cNvPr id="0" name=""/>
        <dsp:cNvSpPr/>
      </dsp:nvSpPr>
      <dsp:spPr>
        <a:xfrm rot="16200000">
          <a:off x="2230452" y="785012"/>
          <a:ext cx="4374106" cy="2804080"/>
        </a:xfrm>
        <a:prstGeom prst="flowChartManualOperation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5875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>
              <a:solidFill>
                <a:schemeClr val="tx1"/>
              </a:solidFill>
            </a:rPr>
            <a:t>Usluge čišćenja zatvorenih prostora </a:t>
          </a:r>
          <a:endParaRPr lang="hr-HR" sz="2500" kern="1200" baseline="0" dirty="0">
            <a:solidFill>
              <a:schemeClr val="tx1"/>
            </a:solidFill>
          </a:endParaRPr>
        </a:p>
      </dsp:txBody>
      <dsp:txXfrm rot="5400000">
        <a:off x="3015465" y="874820"/>
        <a:ext cx="2804080" cy="2624464"/>
      </dsp:txXfrm>
    </dsp:sp>
    <dsp:sp modelId="{D163EAD1-5ED5-4858-A3E4-ED0A8C8B8709}">
      <dsp:nvSpPr>
        <dsp:cNvPr id="0" name=""/>
        <dsp:cNvSpPr/>
      </dsp:nvSpPr>
      <dsp:spPr>
        <a:xfrm rot="16200000">
          <a:off x="5244838" y="785012"/>
          <a:ext cx="4374106" cy="2804080"/>
        </a:xfrm>
        <a:prstGeom prst="flowChartManualOperation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5875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>
              <a:solidFill>
                <a:schemeClr val="tx1"/>
              </a:solidFill>
            </a:rPr>
            <a:t>Medicinska električna i elektronička oprema (medicinski EEO)</a:t>
          </a:r>
          <a:endParaRPr lang="hr-HR" sz="2500" kern="1200" baseline="0" dirty="0">
            <a:solidFill>
              <a:schemeClr val="tx1"/>
            </a:solidFill>
          </a:endParaRPr>
        </a:p>
      </dsp:txBody>
      <dsp:txXfrm rot="5400000">
        <a:off x="6029851" y="874820"/>
        <a:ext cx="2804080" cy="262446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5EDCB6-16C0-4154-ADC2-3135791F8F2F}">
      <dsp:nvSpPr>
        <dsp:cNvPr id="0" name=""/>
        <dsp:cNvSpPr/>
      </dsp:nvSpPr>
      <dsp:spPr>
        <a:xfrm rot="16200000">
          <a:off x="-783934" y="785012"/>
          <a:ext cx="4374106" cy="2804080"/>
        </a:xfrm>
        <a:prstGeom prst="flowChartManualOperation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5875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>
              <a:solidFill>
                <a:schemeClr val="tx1"/>
              </a:solidFill>
            </a:rPr>
            <a:t>Računala i monitori</a:t>
          </a:r>
          <a:endParaRPr lang="hr-HR" sz="2500" kern="1200" baseline="0" dirty="0">
            <a:solidFill>
              <a:schemeClr val="tx1"/>
            </a:solidFill>
          </a:endParaRPr>
        </a:p>
      </dsp:txBody>
      <dsp:txXfrm rot="5400000">
        <a:off x="1079" y="874820"/>
        <a:ext cx="2804080" cy="2624464"/>
      </dsp:txXfrm>
    </dsp:sp>
    <dsp:sp modelId="{3117EEA9-B32D-4FD9-ACDF-99018A05BBDE}">
      <dsp:nvSpPr>
        <dsp:cNvPr id="0" name=""/>
        <dsp:cNvSpPr/>
      </dsp:nvSpPr>
      <dsp:spPr>
        <a:xfrm rot="16200000">
          <a:off x="2230452" y="785012"/>
          <a:ext cx="4374106" cy="2804080"/>
        </a:xfrm>
        <a:prstGeom prst="flowChartManualOperation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5875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>
              <a:solidFill>
                <a:schemeClr val="tx1"/>
              </a:solidFill>
            </a:rPr>
            <a:t>Usluge čišćenja zatvorenih prostora </a:t>
          </a:r>
          <a:endParaRPr lang="hr-HR" sz="2500" kern="1200" baseline="0" dirty="0">
            <a:solidFill>
              <a:schemeClr val="tx1"/>
            </a:solidFill>
          </a:endParaRPr>
        </a:p>
      </dsp:txBody>
      <dsp:txXfrm rot="5400000">
        <a:off x="3015465" y="874820"/>
        <a:ext cx="2804080" cy="2624464"/>
      </dsp:txXfrm>
    </dsp:sp>
    <dsp:sp modelId="{D163EAD1-5ED5-4858-A3E4-ED0A8C8B8709}">
      <dsp:nvSpPr>
        <dsp:cNvPr id="0" name=""/>
        <dsp:cNvSpPr/>
      </dsp:nvSpPr>
      <dsp:spPr>
        <a:xfrm rot="16200000">
          <a:off x="5163815" y="785012"/>
          <a:ext cx="4374106" cy="2804080"/>
        </a:xfrm>
        <a:prstGeom prst="flowChartManualOperation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5875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>
              <a:solidFill>
                <a:schemeClr val="tx1"/>
              </a:solidFill>
            </a:rPr>
            <a:t>Medicinska električna i elektronička oprema (medicinski EEO)</a:t>
          </a:r>
          <a:endParaRPr lang="hr-HR" sz="2500" kern="1200" baseline="0" dirty="0">
            <a:solidFill>
              <a:schemeClr val="tx1"/>
            </a:solidFill>
          </a:endParaRPr>
        </a:p>
      </dsp:txBody>
      <dsp:txXfrm rot="5400000">
        <a:off x="5948828" y="874820"/>
        <a:ext cx="2804080" cy="262446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5EDCB6-16C0-4154-ADC2-3135791F8F2F}">
      <dsp:nvSpPr>
        <dsp:cNvPr id="0" name=""/>
        <dsp:cNvSpPr/>
      </dsp:nvSpPr>
      <dsp:spPr>
        <a:xfrm rot="16200000">
          <a:off x="-783934" y="785012"/>
          <a:ext cx="4374106" cy="2804080"/>
        </a:xfrm>
        <a:prstGeom prst="flowChartManualOperation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5875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>
              <a:solidFill>
                <a:schemeClr val="tx1"/>
              </a:solidFill>
            </a:rPr>
            <a:t>Računala i monitori</a:t>
          </a:r>
          <a:endParaRPr lang="hr-HR" sz="2500" kern="1200" baseline="0" dirty="0">
            <a:solidFill>
              <a:schemeClr val="tx1"/>
            </a:solidFill>
          </a:endParaRPr>
        </a:p>
      </dsp:txBody>
      <dsp:txXfrm rot="5400000">
        <a:off x="1079" y="874820"/>
        <a:ext cx="2804080" cy="2624464"/>
      </dsp:txXfrm>
    </dsp:sp>
    <dsp:sp modelId="{3117EEA9-B32D-4FD9-ACDF-99018A05BBDE}">
      <dsp:nvSpPr>
        <dsp:cNvPr id="0" name=""/>
        <dsp:cNvSpPr/>
      </dsp:nvSpPr>
      <dsp:spPr>
        <a:xfrm rot="16200000">
          <a:off x="2230452" y="785012"/>
          <a:ext cx="4374106" cy="2804080"/>
        </a:xfrm>
        <a:prstGeom prst="flowChartManualOperation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5875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>
              <a:solidFill>
                <a:schemeClr val="tx1"/>
              </a:solidFill>
            </a:rPr>
            <a:t>Usluge čišćenja zatvorenih prostora </a:t>
          </a:r>
          <a:endParaRPr lang="hr-HR" sz="2500" kern="1200" baseline="0" dirty="0">
            <a:solidFill>
              <a:schemeClr val="tx1"/>
            </a:solidFill>
          </a:endParaRPr>
        </a:p>
      </dsp:txBody>
      <dsp:txXfrm rot="5400000">
        <a:off x="3015465" y="874820"/>
        <a:ext cx="2804080" cy="2624464"/>
      </dsp:txXfrm>
    </dsp:sp>
    <dsp:sp modelId="{D163EAD1-5ED5-4858-A3E4-ED0A8C8B8709}">
      <dsp:nvSpPr>
        <dsp:cNvPr id="0" name=""/>
        <dsp:cNvSpPr/>
      </dsp:nvSpPr>
      <dsp:spPr>
        <a:xfrm rot="16200000">
          <a:off x="5244838" y="785012"/>
          <a:ext cx="4374106" cy="2804080"/>
        </a:xfrm>
        <a:prstGeom prst="flowChartManualOperation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5875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>
              <a:solidFill>
                <a:schemeClr val="tx1"/>
              </a:solidFill>
            </a:rPr>
            <a:t>Medicinska električna i elektronička oprema (medicinski EEO)</a:t>
          </a:r>
          <a:endParaRPr lang="hr-HR" sz="2500" kern="1200" baseline="0" dirty="0">
            <a:solidFill>
              <a:schemeClr val="tx1"/>
            </a:solidFill>
          </a:endParaRPr>
        </a:p>
      </dsp:txBody>
      <dsp:txXfrm rot="5400000">
        <a:off x="6029851" y="874820"/>
        <a:ext cx="2804080" cy="2624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9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89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52B1B9-52E4-4E03-97BF-563CF6191C42}" type="datetimeFigureOut">
              <a:rPr lang="hr-HR" smtClean="0"/>
              <a:t>28.11.2019.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64228"/>
            <a:ext cx="2889938" cy="489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264228"/>
            <a:ext cx="2889938" cy="489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CC8C4-120F-4A23-9ECA-2E03A9C32B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981084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9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89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E135F-3F3A-4D92-87B5-15DB53B19CE5}" type="datetimeFigureOut">
              <a:rPr lang="hr-HR" smtClean="0"/>
              <a:t>28.11.2019.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19200"/>
            <a:ext cx="5853112" cy="3292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93920"/>
            <a:ext cx="5335270" cy="38404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64228"/>
            <a:ext cx="2889938" cy="489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264228"/>
            <a:ext cx="2889938" cy="489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F4036-3D8B-45CB-8CAD-B9769AFAF6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80117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nvironment/gpp/pdf/news_alert/Issue70_Case_Study_140_Ghent.pdf" TargetMode="External"/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nvironment/gpp/pdf/news_alert/Issue77_Case_Study_152_Wales.pdf" TargetMode="External"/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200" noProof="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dirty="0"/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F4036-3D8B-45CB-8CAD-B9769AFAF67F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984236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>
            <a:extLst>
              <a:ext uri="{FF2B5EF4-FFF2-40B4-BE49-F238E27FC236}">
                <a16:creationId xmlns:a16="http://schemas.microsoft.com/office/drawing/2014/main" id="{2AA85D33-3D3F-4225-BC63-A8E2F28CBC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>
            <a:extLst>
              <a:ext uri="{FF2B5EF4-FFF2-40B4-BE49-F238E27FC236}">
                <a16:creationId xmlns:a16="http://schemas.microsoft.com/office/drawing/2014/main" id="{DBB6A50B-11B6-425A-999F-B37316FDF86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/>
          </a:p>
        </p:txBody>
      </p:sp>
      <p:sp>
        <p:nvSpPr>
          <p:cNvPr id="68612" name="Slide Number Placeholder 3">
            <a:extLst>
              <a:ext uri="{FF2B5EF4-FFF2-40B4-BE49-F238E27FC236}">
                <a16:creationId xmlns:a16="http://schemas.microsoft.com/office/drawing/2014/main" id="{3203B846-0418-4C16-9995-8C4F810614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787B59B-66DB-4258-816F-ED4FB853C1A7}" type="slidenum">
              <a:rPr lang="hr-HR" altLang="sr-Latn-R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hr-HR" altLang="sr-Latn-R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F4036-3D8B-45CB-8CAD-B9769AFAF67F}" type="slidenum">
              <a:rPr lang="hr-HR" smtClean="0"/>
              <a:t>48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299984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F4036-3D8B-45CB-8CAD-B9769AFAF67F}" type="slidenum">
              <a:rPr lang="hr-HR" smtClean="0"/>
              <a:t>49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877595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hlinkClick r:id="rId3"/>
              </a:rPr>
              <a:t>https://ec.europa.eu/environment/gpp/pdf/news_alert/Issue70_Case_Study_140_Ghent.pdf</a:t>
            </a:r>
            <a:endParaRPr lang="hr-HR" dirty="0"/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F4036-3D8B-45CB-8CAD-B9769AFAF67F}" type="slidenum">
              <a:rPr lang="hr-HR" smtClean="0"/>
              <a:t>55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169258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https://ec.europa.eu/environment/gpp/pdf/news_alert/Issue77_Case_Study_152_Wales.pdf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F4036-3D8B-45CB-8CAD-B9769AFAF67F}" type="slidenum">
              <a:rPr lang="hr-HR" smtClean="0"/>
              <a:t>58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527535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F4036-3D8B-45CB-8CAD-B9769AFAF67F}" type="slidenum">
              <a:rPr lang="hr-HR" smtClean="0"/>
              <a:t>71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54303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F4036-3D8B-45CB-8CAD-B9769AFAF67F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05634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F4036-3D8B-45CB-8CAD-B9769AFAF67F}" type="slidenum">
              <a:rPr lang="hr-HR" smtClean="0"/>
              <a:t>24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1877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F4036-3D8B-45CB-8CAD-B9769AFAF67F}" type="slidenum">
              <a:rPr lang="hr-HR" smtClean="0"/>
              <a:t>26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36215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F4036-3D8B-45CB-8CAD-B9769AFAF67F}" type="slidenum">
              <a:rPr lang="hr-HR" smtClean="0"/>
              <a:t>29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443959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Samo spomenuti – pojasniti prema slikama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F4036-3D8B-45CB-8CAD-B9769AFAF67F}" type="slidenum">
              <a:rPr lang="hr-HR" smtClean="0"/>
              <a:t>32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2876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F4036-3D8B-45CB-8CAD-B9769AFAF67F}" type="slidenum">
              <a:rPr lang="hr-HR" smtClean="0"/>
              <a:t>36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08649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>
            <a:extLst>
              <a:ext uri="{FF2B5EF4-FFF2-40B4-BE49-F238E27FC236}">
                <a16:creationId xmlns:a16="http://schemas.microsoft.com/office/drawing/2014/main" id="{85968A91-4D71-45F8-9B70-63754709D6F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>
            <a:extLst>
              <a:ext uri="{FF2B5EF4-FFF2-40B4-BE49-F238E27FC236}">
                <a16:creationId xmlns:a16="http://schemas.microsoft.com/office/drawing/2014/main" id="{B5006A9D-833C-4042-901A-8AF5B89B3E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/>
          </a:p>
        </p:txBody>
      </p:sp>
      <p:sp>
        <p:nvSpPr>
          <p:cNvPr id="64516" name="Slide Number Placeholder 3">
            <a:extLst>
              <a:ext uri="{FF2B5EF4-FFF2-40B4-BE49-F238E27FC236}">
                <a16:creationId xmlns:a16="http://schemas.microsoft.com/office/drawing/2014/main" id="{0987A8D8-ACF5-493D-90EA-4CFC363F68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134DD7D-4EE8-4D88-AB13-FB7D7EC0312D}" type="slidenum">
              <a:rPr lang="hr-HR" altLang="sr-Latn-R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hr-HR" altLang="sr-Latn-R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>
            <a:extLst>
              <a:ext uri="{FF2B5EF4-FFF2-40B4-BE49-F238E27FC236}">
                <a16:creationId xmlns:a16="http://schemas.microsoft.com/office/drawing/2014/main" id="{C79BF61E-1670-46FA-AA43-60C2ECB49DC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>
            <a:extLst>
              <a:ext uri="{FF2B5EF4-FFF2-40B4-BE49-F238E27FC236}">
                <a16:creationId xmlns:a16="http://schemas.microsoft.com/office/drawing/2014/main" id="{4F2B3C91-5258-493C-835E-BCB89645576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/>
          </a:p>
        </p:txBody>
      </p:sp>
      <p:sp>
        <p:nvSpPr>
          <p:cNvPr id="66564" name="Slide Number Placeholder 3">
            <a:extLst>
              <a:ext uri="{FF2B5EF4-FFF2-40B4-BE49-F238E27FC236}">
                <a16:creationId xmlns:a16="http://schemas.microsoft.com/office/drawing/2014/main" id="{7BCEE7C1-34EA-4333-84EA-EE70638F96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55F4497-4095-415A-9F41-E44EE737F4CD}" type="slidenum">
              <a:rPr lang="hr-HR" altLang="sr-Latn-R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hr-HR" altLang="sr-Latn-R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4573" y="2508923"/>
            <a:ext cx="9144000" cy="1535995"/>
          </a:xfrm>
        </p:spPr>
        <p:txBody>
          <a:bodyPr anchor="b"/>
          <a:lstStyle>
            <a:lvl1pPr algn="ctr">
              <a:defRPr sz="60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514573" y="4194990"/>
            <a:ext cx="9144000" cy="6998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51" y="511583"/>
            <a:ext cx="3749094" cy="178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89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2F02FD-EE4A-48AB-BE1E-77DC6D5C53AC}" type="datetimeFigureOut">
              <a:rPr lang="hr-HR" smtClean="0"/>
              <a:t>28.11.2019.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7D1370-35AF-4E2E-ADBA-1F6D0E205A09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827D3B-D374-40BF-9865-B6B05DA7E8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431" y="5487987"/>
            <a:ext cx="2320714" cy="110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110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2F02FD-EE4A-48AB-BE1E-77DC6D5C53AC}" type="datetimeFigureOut">
              <a:rPr lang="hr-HR" smtClean="0"/>
              <a:t>28.11.2019.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7D1370-35AF-4E2E-ADBA-1F6D0E205A09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2779B2-E7FA-443F-8E6C-4905C21CF0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431" y="5487987"/>
            <a:ext cx="2320714" cy="110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877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15870-B9AF-468B-83F6-49D8A13D7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5"/>
            <a:ext cx="9046029" cy="120001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E61617-01EA-4BDA-BAA7-C44D4D70E0A5}"/>
              </a:ext>
            </a:extLst>
          </p:cNvPr>
          <p:cNvSpPr txBox="1">
            <a:spLocks/>
          </p:cNvSpPr>
          <p:nvPr userDrawn="1"/>
        </p:nvSpPr>
        <p:spPr>
          <a:xfrm>
            <a:off x="4040777" y="6627222"/>
            <a:ext cx="4114800" cy="1698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r-Latn-RS"/>
            </a:defPPr>
            <a:lvl1pPr marL="0" algn="ctr" defTabSz="9144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/>
              <a:t>www.pjr.hr</a:t>
            </a:r>
            <a:endParaRPr lang="hr-HR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15AF00-328A-410A-9B6C-AE0AFD717E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0065" y="2242343"/>
            <a:ext cx="10475912" cy="40887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515A19-561F-44B1-A58B-4424C4BF31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431" y="5487987"/>
            <a:ext cx="2320714" cy="110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354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641" y="776433"/>
            <a:ext cx="9534426" cy="995915"/>
          </a:xfrm>
        </p:spPr>
        <p:txBody>
          <a:bodyPr/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2641" y="2230952"/>
            <a:ext cx="9534426" cy="3350858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6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431" y="5487987"/>
            <a:ext cx="2320714" cy="110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496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2F02FD-EE4A-48AB-BE1E-77DC6D5C53AC}" type="datetimeFigureOut">
              <a:rPr lang="hr-HR" smtClean="0"/>
              <a:t>28.11.2019.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7D1370-35AF-4E2E-ADBA-1F6D0E205A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4076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2F02FD-EE4A-48AB-BE1E-77DC6D5C53AC}" type="datetimeFigureOut">
              <a:rPr lang="hr-HR" smtClean="0"/>
              <a:t>28.11.2019.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7D1370-35AF-4E2E-ADBA-1F6D0E205A09}" type="slidenum">
              <a:rPr lang="hr-HR" smtClean="0"/>
              <a:t>‹#›</a:t>
            </a:fld>
            <a:endParaRPr lang="hr-H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E8486E-6EDD-4597-BA0E-CAD4D5BAC7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431" y="5487987"/>
            <a:ext cx="2320714" cy="110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873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2F02FD-EE4A-48AB-BE1E-77DC6D5C53AC}" type="datetimeFigureOut">
              <a:rPr lang="hr-HR" smtClean="0"/>
              <a:t>28.11.2019.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7D1370-35AF-4E2E-ADBA-1F6D0E205A09}" type="slidenum">
              <a:rPr lang="hr-HR" smtClean="0"/>
              <a:t>‹#›</a:t>
            </a:fld>
            <a:endParaRPr lang="hr-HR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2DB969-A903-4A2F-B777-F07994A668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431" y="5487987"/>
            <a:ext cx="2320714" cy="110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091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2F02FD-EE4A-48AB-BE1E-77DC6D5C53AC}" type="datetimeFigureOut">
              <a:rPr lang="hr-HR" smtClean="0"/>
              <a:t>28.11.2019.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7D1370-35AF-4E2E-ADBA-1F6D0E205A09}" type="slidenum">
              <a:rPr lang="hr-HR" smtClean="0"/>
              <a:t>‹#›</a:t>
            </a:fld>
            <a:endParaRPr lang="hr-H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89D078-A1DB-44C2-B955-811D7B9779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431" y="5487987"/>
            <a:ext cx="2320714" cy="110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14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2F02FD-EE4A-48AB-BE1E-77DC6D5C53AC}" type="datetimeFigureOut">
              <a:rPr lang="hr-HR" smtClean="0"/>
              <a:t>28.11.2019.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7D1370-35AF-4E2E-ADBA-1F6D0E205A09}" type="slidenum">
              <a:rPr lang="hr-HR" smtClean="0"/>
              <a:t>‹#›</a:t>
            </a:fld>
            <a:endParaRPr lang="hr-H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0E2D1A-F2FC-49C6-A6EE-77226A5956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431" y="5487987"/>
            <a:ext cx="2320714" cy="110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224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2F02FD-EE4A-48AB-BE1E-77DC6D5C53AC}" type="datetimeFigureOut">
              <a:rPr lang="hr-HR" smtClean="0"/>
              <a:t>28.11.2019.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7D1370-35AF-4E2E-ADBA-1F6D0E205A09}" type="slidenum">
              <a:rPr lang="hr-HR" smtClean="0"/>
              <a:t>‹#›</a:t>
            </a:fld>
            <a:endParaRPr lang="hr-H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5F16D1-3107-4126-967E-E6A6912E2B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431" y="5487987"/>
            <a:ext cx="2320714" cy="110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956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2F02FD-EE4A-48AB-BE1E-77DC6D5C53AC}" type="datetimeFigureOut">
              <a:rPr lang="hr-HR" smtClean="0"/>
              <a:t>28.11.2019.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7D1370-35AF-4E2E-ADBA-1F6D0E205A09}" type="slidenum">
              <a:rPr lang="hr-HR" smtClean="0"/>
              <a:t>‹#›</a:t>
            </a:fld>
            <a:endParaRPr lang="hr-H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B3C115-86F4-447D-9997-FAADCE9934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431" y="5487987"/>
            <a:ext cx="2320714" cy="110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84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28040" y="365125"/>
            <a:ext cx="85257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262433"/>
            <a:ext cx="10515600" cy="3914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951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ec.europa.eu/environment/gpp/pdf/handbook_2016_hr.pdf" TargetMode="External"/><Relationship Id="rId13" Type="http://schemas.openxmlformats.org/officeDocument/2006/relationships/hyperlink" Target="http://ec.europa.eu/environment/life/about/index.htm" TargetMode="External"/><Relationship Id="rId3" Type="http://schemas.openxmlformats.org/officeDocument/2006/relationships/hyperlink" Target="http://narodne-novine.nn.hr/clanci/sluzbeni/full/2016_12_120_2607.html" TargetMode="External"/><Relationship Id="rId7" Type="http://schemas.openxmlformats.org/officeDocument/2006/relationships/hyperlink" Target="http://ec.europa.eu/environment/gpp/case_group_en.htm" TargetMode="External"/><Relationship Id="rId12" Type="http://schemas.openxmlformats.org/officeDocument/2006/relationships/hyperlink" Target="http://www.life-future-project.eu/" TargetMode="External"/><Relationship Id="rId2" Type="http://schemas.openxmlformats.org/officeDocument/2006/relationships/hyperlink" Target="http://www.zelenanabava.hr/dokumenti/NAP-ZEJN-2015-kolovoz-26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c.europa.eu/environment/gpp/eu_gpp_criteria_en.htm" TargetMode="External"/><Relationship Id="rId11" Type="http://schemas.openxmlformats.org/officeDocument/2006/relationships/hyperlink" Target="http://www.svijet-kvalitete.com/index.php/industrija/598-fsc-certifikacija" TargetMode="External"/><Relationship Id="rId5" Type="http://schemas.openxmlformats.org/officeDocument/2006/relationships/hyperlink" Target="http://ec.europa.eu/environment/gpp/index_en.htm" TargetMode="External"/><Relationship Id="rId10" Type="http://schemas.openxmlformats.org/officeDocument/2006/relationships/hyperlink" Target="http://ic.fsc.org/index.htm." TargetMode="External"/><Relationship Id="rId4" Type="http://schemas.openxmlformats.org/officeDocument/2006/relationships/hyperlink" Target="http://www.zelenanabava.hr/" TargetMode="External"/><Relationship Id="rId9" Type="http://schemas.openxmlformats.org/officeDocument/2006/relationships/hyperlink" Target="https://eur-lex.europa.eu/legal-content/hr/TXT/?uri=CELEX:52015DC061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zelenanabava.hr/video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ec.europa.eu/environment/gpp/eu_gpp_criteria_en.htm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zelenanabava.hr/mjerila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op.hr/hr/tematska-podrucja/integrirane-i-opce-teme/opce-teme" TargetMode="External"/><Relationship Id="rId2" Type="http://schemas.openxmlformats.org/officeDocument/2006/relationships/hyperlink" Target="https://ec.europa.eu/environment/ecolabe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8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Shopping_cart_icon.sv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avnanabava.hr/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Primjeri/ENP_IDZ.docx" TargetMode="External"/><Relationship Id="rId2" Type="http://schemas.openxmlformats.org/officeDocument/2006/relationships/hyperlink" Target="Primjeri/ENP_sv_rijeka.docx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s://narodne-novine.nn.hr/clanci/sluzbeni/2019_04_33_704.html" TargetMode="External"/><Relationship Id="rId2" Type="http://schemas.openxmlformats.org/officeDocument/2006/relationships/hyperlink" Target="Primjeri/DON_Dom_Petrinja_svje&#382;e%20meso%20i%20mesne%20prera&#273;evine.docx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hyperlink" Target="Primjeri/DON_Janjetina.pdf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Primjeri/DON_SDUSJN_Struja.pdf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environment/gpp/pdf/handbook_2016_hr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hyperlink" Target="https://ec.europa.eu/environment/gpp/pdf/news_alert/Issue_90_NewsAlert_August_2019.pdf" TargetMode="External"/><Relationship Id="rId4" Type="http://schemas.openxmlformats.org/officeDocument/2006/relationships/hyperlink" Target="http://www.zelenanabava.hr/novosti" TargetMode="Externa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14573" y="3670437"/>
            <a:ext cx="9144000" cy="104910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hr-HR" dirty="0"/>
              <a:t>ZELEN</a:t>
            </a:r>
            <a:r>
              <a:rPr lang="en-US" dirty="0"/>
              <a:t>A</a:t>
            </a:r>
            <a:r>
              <a:rPr lang="hr-HR" dirty="0"/>
              <a:t> JAVN</a:t>
            </a:r>
            <a:r>
              <a:rPr lang="en-US" dirty="0"/>
              <a:t>A</a:t>
            </a:r>
            <a:r>
              <a:rPr lang="hr-HR" dirty="0"/>
              <a:t> NABAV</a:t>
            </a:r>
            <a:r>
              <a:rPr lang="en-US" dirty="0"/>
              <a:t>A</a:t>
            </a:r>
            <a:r>
              <a:rPr lang="hr-HR" dirty="0"/>
              <a:t> ZA PROVODITELJE POSTUPAKA JAVNE NABAVE</a:t>
            </a:r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56363E65-458B-443B-B446-1D648A270D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72" y="5390150"/>
            <a:ext cx="3519438" cy="112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897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24082" y="493006"/>
            <a:ext cx="9534426" cy="995915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Zakonodavni i institucionalni okvir na nivou Republike Hrvatske</a:t>
            </a:r>
            <a:endParaRPr lang="hr-H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42189" y="1673479"/>
            <a:ext cx="10450727" cy="4794433"/>
          </a:xfrm>
        </p:spPr>
        <p:txBody>
          <a:bodyPr>
            <a:normAutofit/>
          </a:bodyPr>
          <a:lstStyle/>
          <a:p>
            <a:r>
              <a:rPr lang="hr-HR" sz="3600" b="1" dirty="0">
                <a:solidFill>
                  <a:schemeClr val="tx1"/>
                </a:solidFill>
              </a:rPr>
              <a:t>Zakon o javnoj </a:t>
            </a:r>
            <a:r>
              <a:rPr lang="hr-HR" sz="3600" b="1" dirty="0" err="1">
                <a:solidFill>
                  <a:schemeClr val="tx1"/>
                </a:solidFill>
              </a:rPr>
              <a:t>nabav</a:t>
            </a:r>
            <a:r>
              <a:rPr lang="en-US" sz="3600" b="1" dirty="0" err="1">
                <a:solidFill>
                  <a:schemeClr val="tx1"/>
                </a:solidFill>
              </a:rPr>
              <a:t>i</a:t>
            </a:r>
            <a:r>
              <a:rPr lang="en-US" sz="3600" b="1" dirty="0">
                <a:solidFill>
                  <a:schemeClr val="tx1"/>
                </a:solidFill>
              </a:rPr>
              <a:t> – ZJN 2016 (NN 120/16)</a:t>
            </a:r>
            <a:endParaRPr lang="hr-HR" sz="3600" b="1" dirty="0">
              <a:solidFill>
                <a:schemeClr val="tx1"/>
              </a:solidFill>
            </a:endParaRPr>
          </a:p>
          <a:p>
            <a:pPr marL="1000125" indent="-457200">
              <a:buFont typeface="Wingdings" panose="05000000000000000000" pitchFamily="2" charset="2"/>
              <a:buChar char="q"/>
            </a:pPr>
            <a:r>
              <a:rPr lang="hr-HR" dirty="0">
                <a:solidFill>
                  <a:schemeClr val="tx1"/>
                </a:solidFill>
              </a:rPr>
              <a:t>Pojednostavljenje poslovanja</a:t>
            </a:r>
            <a:endParaRPr lang="en-US" dirty="0">
              <a:solidFill>
                <a:schemeClr val="tx1"/>
              </a:solidFill>
            </a:endParaRPr>
          </a:p>
          <a:p>
            <a:pPr marL="1000125" indent="-457200">
              <a:buFont typeface="Wingdings" panose="05000000000000000000" pitchFamily="2" charset="2"/>
              <a:buChar char="q"/>
            </a:pPr>
            <a:r>
              <a:rPr lang="hr-HR" dirty="0">
                <a:solidFill>
                  <a:schemeClr val="tx1"/>
                </a:solidFill>
              </a:rPr>
              <a:t>Olakšavanje tržišnog natjecanja</a:t>
            </a:r>
            <a:endParaRPr lang="en-US" dirty="0">
              <a:solidFill>
                <a:schemeClr val="tx1"/>
              </a:solidFill>
            </a:endParaRPr>
          </a:p>
          <a:p>
            <a:pPr marL="1000125" indent="-457200">
              <a:buFont typeface="Wingdings" panose="05000000000000000000" pitchFamily="2" charset="2"/>
              <a:buChar char="q"/>
            </a:pPr>
            <a:r>
              <a:rPr lang="hr-HR" dirty="0">
                <a:solidFill>
                  <a:schemeClr val="tx1"/>
                </a:solidFill>
              </a:rPr>
              <a:t>Smanjenje troškova sudjelovanja u postupcima javne nabave</a:t>
            </a:r>
            <a:endParaRPr lang="en-US" dirty="0">
              <a:solidFill>
                <a:schemeClr val="tx1"/>
              </a:solidFill>
            </a:endParaRPr>
          </a:p>
          <a:p>
            <a:pPr marL="1000125" indent="-457200">
              <a:buFont typeface="Wingdings" panose="05000000000000000000" pitchFamily="2" charset="2"/>
              <a:buChar char="q"/>
            </a:pPr>
            <a:r>
              <a:rPr lang="hr-HR" dirty="0">
                <a:solidFill>
                  <a:schemeClr val="tx1"/>
                </a:solidFill>
              </a:rPr>
              <a:t>Povećanje </a:t>
            </a:r>
            <a:r>
              <a:rPr lang="hr-HR" dirty="0" err="1">
                <a:solidFill>
                  <a:schemeClr val="tx1"/>
                </a:solidFill>
              </a:rPr>
              <a:t>fleksibilizacije</a:t>
            </a:r>
            <a:r>
              <a:rPr lang="hr-HR" dirty="0">
                <a:solidFill>
                  <a:schemeClr val="tx1"/>
                </a:solidFill>
              </a:rPr>
              <a:t> postupaka javne nabave</a:t>
            </a:r>
            <a:endParaRPr lang="en-US" dirty="0">
              <a:solidFill>
                <a:schemeClr val="tx1"/>
              </a:solidFill>
            </a:endParaRPr>
          </a:p>
          <a:p>
            <a:pPr marL="1000125" indent="-457200">
              <a:buFont typeface="Wingdings" panose="05000000000000000000" pitchFamily="2" charset="2"/>
              <a:buChar char="q"/>
            </a:pPr>
            <a:r>
              <a:rPr lang="hr-HR" dirty="0">
                <a:solidFill>
                  <a:schemeClr val="tx1"/>
                </a:solidFill>
              </a:rPr>
              <a:t>Ostvarivanje najbolje vrijednosti za novac</a:t>
            </a:r>
            <a:endParaRPr lang="en-US" dirty="0">
              <a:solidFill>
                <a:schemeClr val="tx1"/>
              </a:solidFill>
            </a:endParaRPr>
          </a:p>
          <a:p>
            <a:pPr marL="1000125" indent="-457200">
              <a:buFont typeface="Wingdings" panose="05000000000000000000" pitchFamily="2" charset="2"/>
              <a:buChar char="q"/>
            </a:pPr>
            <a:r>
              <a:rPr lang="hr-HR" dirty="0">
                <a:solidFill>
                  <a:schemeClr val="tx1"/>
                </a:solidFill>
              </a:rPr>
              <a:t>Članci: 209., 212. 218., 253., 254., 268., 270., 271., 272., 284., 287., 289., 295.</a:t>
            </a:r>
          </a:p>
        </p:txBody>
      </p:sp>
    </p:spTree>
    <p:extLst>
      <p:ext uri="{BB962C8B-B14F-4D97-AF65-F5344CB8AC3E}">
        <p14:creationId xmlns:p14="http://schemas.microsoft.com/office/powerpoint/2010/main" val="2409606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40852" y="507985"/>
            <a:ext cx="10282949" cy="995915"/>
          </a:xfrm>
        </p:spPr>
        <p:txBody>
          <a:bodyPr>
            <a:normAutofit fontScale="90000"/>
          </a:bodyPr>
          <a:lstStyle/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Nacionalni akcijski plan za zelenu javnu nabavu - NAP </a:t>
            </a:r>
            <a:r>
              <a:rPr lang="hr-HR" dirty="0" err="1">
                <a:solidFill>
                  <a:schemeClr val="accent6">
                    <a:lumMod val="75000"/>
                  </a:schemeClr>
                </a:solidFill>
              </a:rPr>
              <a:t>ZeJN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40853" y="1753570"/>
            <a:ext cx="10719175" cy="4806621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500" dirty="0" err="1">
                <a:solidFill>
                  <a:schemeClr val="tx1"/>
                </a:solidFill>
              </a:rPr>
              <a:t>Nositelji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dirty="0" err="1">
                <a:solidFill>
                  <a:schemeClr val="tx1"/>
                </a:solidFill>
              </a:rPr>
              <a:t>rada</a:t>
            </a:r>
            <a:r>
              <a:rPr lang="en-US" sz="2500" dirty="0">
                <a:solidFill>
                  <a:schemeClr val="tx1"/>
                </a:solidFill>
              </a:rPr>
              <a:t> u </a:t>
            </a:r>
            <a:r>
              <a:rPr lang="en-US" sz="2500" dirty="0" err="1">
                <a:solidFill>
                  <a:schemeClr val="tx1"/>
                </a:solidFill>
              </a:rPr>
              <a:t>području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hr-HR" sz="2500" dirty="0" err="1">
                <a:solidFill>
                  <a:schemeClr val="tx1"/>
                </a:solidFill>
              </a:rPr>
              <a:t>ZeJN</a:t>
            </a:r>
            <a:r>
              <a:rPr lang="hr-HR" sz="2500" dirty="0">
                <a:solidFill>
                  <a:schemeClr val="tx1"/>
                </a:solidFill>
              </a:rPr>
              <a:t>: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hr-HR" sz="2500" dirty="0">
                <a:solidFill>
                  <a:schemeClr val="tx1"/>
                </a:solidFill>
              </a:rPr>
              <a:t>Ministarstvo zaštite okoliša i energetike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dirty="0" err="1">
                <a:solidFill>
                  <a:schemeClr val="tx1"/>
                </a:solidFill>
              </a:rPr>
              <a:t>i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hr-HR" sz="2500" dirty="0">
                <a:solidFill>
                  <a:schemeClr val="tx1"/>
                </a:solidFill>
              </a:rPr>
              <a:t>Fond za zaštitu okoliša i energetsku učinkovitost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sz="2500" dirty="0">
                <a:solidFill>
                  <a:schemeClr val="tx1"/>
                </a:solidFill>
              </a:rPr>
              <a:t>Polazna osnova: Strategija održivog razvitka Republike Hrvatske (</a:t>
            </a:r>
            <a:r>
              <a:rPr lang="en-US" sz="2500" dirty="0">
                <a:solidFill>
                  <a:schemeClr val="tx1"/>
                </a:solidFill>
              </a:rPr>
              <a:t>NN </a:t>
            </a:r>
            <a:r>
              <a:rPr lang="hr-HR" sz="2500" dirty="0">
                <a:solidFill>
                  <a:schemeClr val="tx1"/>
                </a:solidFill>
              </a:rPr>
              <a:t>30/09) </a:t>
            </a:r>
            <a:endParaRPr lang="en-US" sz="25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sz="2500" dirty="0">
                <a:solidFill>
                  <a:schemeClr val="tx1"/>
                </a:solidFill>
              </a:rPr>
              <a:t>cilj je 50% provedenih postupaka javne nabave uz primjenu mjerila </a:t>
            </a:r>
            <a:r>
              <a:rPr lang="hr-HR" sz="2500" dirty="0" err="1">
                <a:solidFill>
                  <a:schemeClr val="tx1"/>
                </a:solidFill>
              </a:rPr>
              <a:t>ZeJN</a:t>
            </a:r>
            <a:r>
              <a:rPr lang="hr-HR" sz="2500" dirty="0">
                <a:solidFill>
                  <a:schemeClr val="tx1"/>
                </a:solidFill>
              </a:rPr>
              <a:t> do 2020. godine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sz="2500" dirty="0">
                <a:solidFill>
                  <a:schemeClr val="tx1"/>
                </a:solidFill>
              </a:rPr>
              <a:t>Vlada RH usvojila </a:t>
            </a:r>
            <a:r>
              <a:rPr lang="en-US" sz="2500" dirty="0">
                <a:solidFill>
                  <a:schemeClr val="tx1"/>
                </a:solidFill>
              </a:rPr>
              <a:t>NAP: “N</a:t>
            </a:r>
            <a:r>
              <a:rPr lang="pl-PL" sz="2500" dirty="0">
                <a:solidFill>
                  <a:schemeClr val="tx1"/>
                </a:solidFill>
              </a:rPr>
              <a:t>acionaln</a:t>
            </a:r>
            <a:r>
              <a:rPr lang="en-US" sz="2500" dirty="0" err="1">
                <a:solidFill>
                  <a:schemeClr val="tx1"/>
                </a:solidFill>
              </a:rPr>
              <a:t>i</a:t>
            </a:r>
            <a:r>
              <a:rPr lang="pl-PL" sz="2500" dirty="0">
                <a:solidFill>
                  <a:schemeClr val="tx1"/>
                </a:solidFill>
              </a:rPr>
              <a:t> akcijsk</a:t>
            </a:r>
            <a:r>
              <a:rPr lang="en-US" sz="2500" dirty="0" err="1">
                <a:solidFill>
                  <a:schemeClr val="tx1"/>
                </a:solidFill>
              </a:rPr>
              <a:t>i</a:t>
            </a:r>
            <a:r>
              <a:rPr lang="pl-PL" sz="2500" dirty="0">
                <a:solidFill>
                  <a:schemeClr val="tx1"/>
                </a:solidFill>
              </a:rPr>
              <a:t> plan za zelenu javnu nabavu za razdoblje od 2015. do 2017. godine s pogledom do 2020.</a:t>
            </a:r>
            <a:r>
              <a:rPr lang="en-US" sz="2500" dirty="0">
                <a:solidFill>
                  <a:schemeClr val="tx1"/>
                </a:solidFill>
              </a:rPr>
              <a:t>” (</a:t>
            </a:r>
            <a:r>
              <a:rPr lang="hr-HR" sz="2500" dirty="0">
                <a:solidFill>
                  <a:schemeClr val="tx1"/>
                </a:solidFill>
              </a:rPr>
              <a:t>26.8.2015.</a:t>
            </a:r>
            <a:r>
              <a:rPr lang="en-US" sz="2500" dirty="0">
                <a:solidFill>
                  <a:schemeClr val="tx1"/>
                </a:solidFill>
              </a:rPr>
              <a:t>)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hr-HR" sz="2500" b="1" dirty="0">
                <a:solidFill>
                  <a:schemeClr val="tx1"/>
                </a:solidFill>
              </a:rPr>
              <a:t>Glavna svrha NAP</a:t>
            </a:r>
            <a:r>
              <a:rPr lang="en-US" sz="2500" b="1" dirty="0">
                <a:solidFill>
                  <a:schemeClr val="tx1"/>
                </a:solidFill>
              </a:rPr>
              <a:t>-a:</a:t>
            </a:r>
          </a:p>
          <a:p>
            <a:pPr marL="914400" lvl="1" indent="-457200" algn="just">
              <a:buFont typeface="Wingdings" panose="05000000000000000000" pitchFamily="2" charset="2"/>
              <a:buChar char="q"/>
            </a:pPr>
            <a:r>
              <a:rPr lang="hr-HR" sz="2500" dirty="0"/>
              <a:t>uspostavi</a:t>
            </a:r>
            <a:r>
              <a:rPr lang="en-US" sz="2500" dirty="0" err="1"/>
              <a:t>ti</a:t>
            </a:r>
            <a:r>
              <a:rPr lang="hr-HR" sz="2500" dirty="0"/>
              <a:t> nacionalni okvir za jače uključivanje "zelenih" mjerila u postupke javne nabave</a:t>
            </a:r>
            <a:endParaRPr lang="en-US" sz="2500" dirty="0"/>
          </a:p>
          <a:p>
            <a:pPr marL="914400" lvl="1" indent="-457200" algn="just">
              <a:buFont typeface="Wingdings" panose="05000000000000000000" pitchFamily="2" charset="2"/>
              <a:buChar char="q"/>
            </a:pPr>
            <a:r>
              <a:rPr lang="hr-HR" sz="2500" dirty="0"/>
              <a:t>kroz sustav </a:t>
            </a:r>
            <a:r>
              <a:rPr lang="en-US" sz="2500" dirty="0"/>
              <a:t>JN </a:t>
            </a:r>
            <a:r>
              <a:rPr lang="hr-HR" sz="2500" dirty="0" err="1"/>
              <a:t>potakn</a:t>
            </a:r>
            <a:r>
              <a:rPr lang="en-US" sz="2500" dirty="0" err="1"/>
              <a:t>uti</a:t>
            </a:r>
            <a:r>
              <a:rPr lang="hr-HR" sz="2500" dirty="0"/>
              <a:t> nabavu proizvoda</a:t>
            </a:r>
            <a:r>
              <a:rPr lang="en-US" sz="2500" dirty="0"/>
              <a:t> </a:t>
            </a:r>
            <a:r>
              <a:rPr lang="en-US" sz="2500" dirty="0" err="1"/>
              <a:t>i</a:t>
            </a:r>
            <a:r>
              <a:rPr lang="en-US" sz="2500" dirty="0"/>
              <a:t> </a:t>
            </a:r>
            <a:r>
              <a:rPr lang="hr-HR" sz="2500" dirty="0"/>
              <a:t>usluga koji imaju manji utjecaj na okoliš. </a:t>
            </a:r>
            <a:endParaRPr lang="en-US" sz="2500" dirty="0"/>
          </a:p>
          <a:p>
            <a:pPr marL="914400" lvl="1" indent="-457200" algn="just">
              <a:buFont typeface="Wingdings" panose="05000000000000000000" pitchFamily="2" charset="2"/>
              <a:buChar char="q"/>
            </a:pPr>
            <a:r>
              <a:rPr lang="hr-HR" sz="2500" dirty="0"/>
              <a:t>prvenstveno namijenjen obveznicima </a:t>
            </a:r>
            <a:r>
              <a:rPr lang="en-US" sz="2500" dirty="0"/>
              <a:t>JN</a:t>
            </a:r>
            <a:r>
              <a:rPr lang="hr-HR" sz="2500" dirty="0"/>
              <a:t>, ali može služiti i kao poticaj za privatni sektor </a:t>
            </a:r>
            <a:endParaRPr lang="en-US" sz="2500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20119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hr-HR" dirty="0">
                <a:solidFill>
                  <a:schemeClr val="accent1"/>
                </a:solidFill>
              </a:rPr>
              <a:t>Okvir</a:t>
            </a:r>
            <a:r>
              <a:rPr lang="en-US" dirty="0">
                <a:solidFill>
                  <a:schemeClr val="accent1"/>
                </a:solidFill>
              </a:rPr>
              <a:t> – </a:t>
            </a:r>
            <a:r>
              <a:rPr lang="en-US" dirty="0" err="1">
                <a:solidFill>
                  <a:schemeClr val="accent1"/>
                </a:solidFill>
              </a:rPr>
              <a:t>korisne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poveznice</a:t>
            </a:r>
            <a:endParaRPr lang="hr-HR" dirty="0">
              <a:solidFill>
                <a:schemeClr val="accent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976031" y="432486"/>
            <a:ext cx="6552352" cy="5844745"/>
          </a:xfrm>
        </p:spPr>
        <p:txBody>
          <a:bodyPr anchor="ctr">
            <a:no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hr-HR" sz="1800" dirty="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Nacionalni akcijski plan za zelenu javnu nabavu za razdoblje od 2015. do 2017. s pogledom do 2020.</a:t>
            </a:r>
            <a:r>
              <a:rPr lang="hr-HR" sz="1800" dirty="0"/>
              <a:t> </a:t>
            </a:r>
            <a:r>
              <a:rPr lang="hr-HR" sz="1800" dirty="0"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Zakon o javnoj nabavi</a:t>
            </a:r>
            <a:r>
              <a:rPr lang="hr-HR" sz="1800" dirty="0"/>
              <a:t>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hr-HR" sz="1800" dirty="0"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http://www.zelenanabava.hr/</a:t>
            </a:r>
            <a:endParaRPr lang="hr-HR" sz="18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hr-HR" sz="1800" dirty="0"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http://ec.europa.eu/environment/gpp/index_en.htm</a:t>
            </a:r>
            <a:r>
              <a:rPr lang="en-US" sz="1800" dirty="0"/>
              <a:t> (</a:t>
            </a:r>
            <a:r>
              <a:rPr lang="en-US" sz="1800" dirty="0"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http://ec.europa.eu/environment/gpp/eu_gpp_criteria_en.htm</a:t>
            </a:r>
            <a:r>
              <a:rPr lang="en-US" sz="1800" dirty="0"/>
              <a:t>, </a:t>
            </a:r>
            <a:r>
              <a:rPr lang="en-US" sz="1800" dirty="0"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http://ec.europa.eu/environment/gpp/case_group_en.htm</a:t>
            </a:r>
            <a:r>
              <a:rPr lang="en-US" sz="1800" dirty="0"/>
              <a:t>) 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1800" dirty="0">
                <a:cs typeface="Arial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http://ec.europa.eu/environment/gpp/pdf/handbook_2016_hr.pdf</a:t>
            </a:r>
            <a:r>
              <a:rPr lang="en-US" sz="1800" dirty="0">
                <a:cs typeface="Arial" charset="0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pl-PL" sz="1800" b="1" dirty="0"/>
              <a:t>Zatvaranje kruga — akcijski plan EU-a za kružno gospodarstvo</a:t>
            </a:r>
            <a:r>
              <a:rPr lang="en-US" sz="1800" b="1" dirty="0"/>
              <a:t> - </a:t>
            </a:r>
            <a:r>
              <a:rPr lang="hr-HR" sz="1800" dirty="0">
                <a:cs typeface="Arial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https://eur-lex.europa.eu/legal-content/hr/TXT/?uri=CELEX%3A52015DC0614</a:t>
            </a:r>
            <a:r>
              <a:rPr lang="en-US" sz="1800" dirty="0">
                <a:cs typeface="Arial" charset="0"/>
              </a:rPr>
              <a:t> </a:t>
            </a:r>
            <a:endParaRPr lang="en-US" sz="1800" strike="sngStrike" dirty="0">
              <a:cs typeface="Arial" charset="0"/>
            </a:endParaRPr>
          </a:p>
          <a:p>
            <a:r>
              <a:rPr lang="en-US" sz="1800" dirty="0" err="1"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Dodatno</a:t>
            </a:r>
            <a:r>
              <a:rPr lang="en-US" sz="1800" dirty="0"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: </a:t>
            </a:r>
          </a:p>
          <a:p>
            <a:pPr marL="742950" lvl="1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hr-HR" sz="1800" dirty="0"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www.ic.fsc.org.</a:t>
            </a:r>
            <a:endParaRPr lang="hr-HR" sz="1800" dirty="0">
              <a:cs typeface="Arial" charset="0"/>
            </a:endParaRPr>
          </a:p>
          <a:p>
            <a:pPr marL="742950" lvl="1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hr-HR" sz="1800" dirty="0">
                <a:cs typeface="Arial" charset="0"/>
                <a:hlinkClick r:id="rId1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http://www.svijet-kvalitete.com/index.php/industrija/598-fsc-certifikacija</a:t>
            </a:r>
            <a:endParaRPr lang="hr-HR" sz="1800" dirty="0">
              <a:cs typeface="Arial" charset="0"/>
            </a:endParaRPr>
          </a:p>
          <a:p>
            <a:pPr marL="742950" lvl="1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hr-HR" sz="1800" dirty="0">
                <a:cs typeface="Arial" charset="0"/>
                <a:hlinkClick r:id="rId1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http://www.life-future-project.eu/</a:t>
            </a:r>
            <a:endParaRPr lang="hr-HR" sz="1800" dirty="0">
              <a:cs typeface="Arial" charset="0"/>
            </a:endParaRPr>
          </a:p>
          <a:p>
            <a:pPr marL="742950" lvl="1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hr-HR" sz="1800" dirty="0">
                <a:cs typeface="Arial" charset="0"/>
                <a:hlinkClick r:id="rId1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http://ec.europa.eu/environment/life/about/index.htm</a:t>
            </a:r>
            <a:r>
              <a:rPr lang="en-US" sz="1800" dirty="0"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5490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292" y="51361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/>
              <a:t>K</a:t>
            </a:r>
            <a:r>
              <a:rPr lang="hr-HR" err="1"/>
              <a:t>oristi</a:t>
            </a:r>
            <a:r>
              <a:rPr lang="hr-HR"/>
              <a:t> zelene javne nabave</a:t>
            </a:r>
          </a:p>
        </p:txBody>
      </p:sp>
      <p:pic>
        <p:nvPicPr>
          <p:cNvPr id="4098" name="Picture 2" descr="Slikovni rezultat za zelena javna nabava dobrobiti">
            <a:extLst>
              <a:ext uri="{FF2B5EF4-FFF2-40B4-BE49-F238E27FC236}">
                <a16:creationId xmlns:a16="http://schemas.microsoft.com/office/drawing/2014/main" id="{2ADD4128-BC49-4B53-942E-C91C6B115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4293" y="2761681"/>
            <a:ext cx="5069382" cy="241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C607803A-4E99-444E-94F7-8785CDDF58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80154" y="1884045"/>
            <a:ext cx="3275668" cy="2853308"/>
          </a:xfrm>
          <a:custGeom>
            <a:avLst/>
            <a:gdLst>
              <a:gd name="connsiteX0" fmla="*/ 3275668 w 3275668"/>
              <a:gd name="connsiteY0" fmla="*/ 2853308 h 2853308"/>
              <a:gd name="connsiteX1" fmla="*/ 655 w 3275668"/>
              <a:gd name="connsiteY1" fmla="*/ 2853308 h 2853308"/>
              <a:gd name="connsiteX2" fmla="*/ 0 w 3275668"/>
              <a:gd name="connsiteY2" fmla="*/ 2467565 h 2853308"/>
              <a:gd name="connsiteX3" fmla="*/ 2869894 w 3275668"/>
              <a:gd name="connsiteY3" fmla="*/ 2468888 h 2853308"/>
              <a:gd name="connsiteX4" fmla="*/ 2869894 w 3275668"/>
              <a:gd name="connsiteY4" fmla="*/ 0 h 2853308"/>
              <a:gd name="connsiteX5" fmla="*/ 3275668 w 3275668"/>
              <a:gd name="connsiteY5" fmla="*/ 0 h 285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5668" h="2853308">
                <a:moveTo>
                  <a:pt x="3275668" y="2853308"/>
                </a:moveTo>
                <a:lnTo>
                  <a:pt x="655" y="2853308"/>
                </a:lnTo>
                <a:cubicBezTo>
                  <a:pt x="-655" y="2720171"/>
                  <a:pt x="1310" y="2600702"/>
                  <a:pt x="0" y="2467565"/>
                </a:cubicBezTo>
                <a:lnTo>
                  <a:pt x="2869894" y="2468888"/>
                </a:lnTo>
                <a:lnTo>
                  <a:pt x="2869894" y="0"/>
                </a:lnTo>
                <a:lnTo>
                  <a:pt x="3275668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2989BE6A-C309-418E-8ADD-1616A98057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55822" y="3222529"/>
            <a:ext cx="3242952" cy="2828156"/>
          </a:xfrm>
          <a:custGeom>
            <a:avLst/>
            <a:gdLst>
              <a:gd name="connsiteX0" fmla="*/ 2837178 w 3242952"/>
              <a:gd name="connsiteY0" fmla="*/ 0 h 2828156"/>
              <a:gd name="connsiteX1" fmla="*/ 3242952 w 3242952"/>
              <a:gd name="connsiteY1" fmla="*/ 0 h 2828156"/>
              <a:gd name="connsiteX2" fmla="*/ 3242952 w 3242952"/>
              <a:gd name="connsiteY2" fmla="*/ 2828156 h 2828156"/>
              <a:gd name="connsiteX3" fmla="*/ 0 w 3242952"/>
              <a:gd name="connsiteY3" fmla="*/ 2828156 h 2828156"/>
              <a:gd name="connsiteX4" fmla="*/ 0 w 3242952"/>
              <a:gd name="connsiteY4" fmla="*/ 2442859 h 2828156"/>
              <a:gd name="connsiteX5" fmla="*/ 2837178 w 3242952"/>
              <a:gd name="connsiteY5" fmla="*/ 2443295 h 28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2952" h="2828156">
                <a:moveTo>
                  <a:pt x="2837178" y="0"/>
                </a:moveTo>
                <a:lnTo>
                  <a:pt x="3242952" y="0"/>
                </a:lnTo>
                <a:lnTo>
                  <a:pt x="3242952" y="2828156"/>
                </a:lnTo>
                <a:lnTo>
                  <a:pt x="0" y="2828156"/>
                </a:lnTo>
                <a:lnTo>
                  <a:pt x="0" y="2442859"/>
                </a:lnTo>
                <a:lnTo>
                  <a:pt x="2837178" y="2443295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81373" y="1544829"/>
            <a:ext cx="3627063" cy="4121468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hr-HR" sz="2200" dirty="0"/>
              <a:t>Zelena javna nabava donosi mnoge dobrobiti – društvene, okolišne, gospodarske</a:t>
            </a:r>
          </a:p>
          <a:p>
            <a:pPr>
              <a:defRPr/>
            </a:pPr>
            <a:endParaRPr lang="hr-HR" sz="2200" dirty="0">
              <a:hlinkClick r:id="rId4"/>
            </a:endParaRPr>
          </a:p>
          <a:p>
            <a:pPr>
              <a:defRPr/>
            </a:pPr>
            <a:r>
              <a:rPr lang="en-GB" sz="2200" dirty="0">
                <a:hlinkClick r:id="rId4"/>
              </a:rPr>
              <a:t>http://www.zelenanabava.hr/video</a:t>
            </a:r>
            <a:endParaRPr lang="hr-HR" sz="22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862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9437" y="957695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hr-HR">
                <a:solidFill>
                  <a:schemeClr val="accent1"/>
                </a:solidFill>
              </a:rPr>
              <a:t>Mjerila za ZeJN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57266" y="963877"/>
            <a:ext cx="6377769" cy="4930246"/>
          </a:xfrm>
        </p:spPr>
        <p:txBody>
          <a:bodyPr anchor="ctr">
            <a:norm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sz="2200" dirty="0"/>
              <a:t>Europska komisija i Zajednički istraživački centar  (</a:t>
            </a:r>
            <a:r>
              <a:rPr lang="hr-HR" sz="2200" dirty="0" err="1"/>
              <a:t>Joint</a:t>
            </a:r>
            <a:r>
              <a:rPr lang="hr-HR" sz="2200" dirty="0"/>
              <a:t> </a:t>
            </a:r>
            <a:r>
              <a:rPr lang="hr-HR" sz="2200" dirty="0" err="1"/>
              <a:t>research</a:t>
            </a:r>
            <a:r>
              <a:rPr lang="hr-HR" sz="2200" dirty="0"/>
              <a:t> </a:t>
            </a:r>
            <a:r>
              <a:rPr lang="hr-HR" sz="2200" dirty="0" err="1"/>
              <a:t>center</a:t>
            </a:r>
            <a:r>
              <a:rPr lang="hr-HR" sz="2200" dirty="0"/>
              <a:t> – JRC)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sz="2200" dirty="0"/>
              <a:t>Osmišljena na način da se IZRAVNO UKLJUČUJU U DOKUMENTACIJU O NABAVI i sadrže informacije o metodama provjere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sz="2200" dirty="0"/>
              <a:t>Ukupno razvijeno mjerila za 19 skupina proizvoda dostupno na stranicama Europske komisije na 23 službena jezika, na hrvatski prevedeno njih 9 </a:t>
            </a:r>
            <a:r>
              <a:rPr lang="hr-HR" sz="2200" dirty="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http://ec.europa.eu/environment/gpp/eu_gpp_criteria_en.htm</a:t>
            </a:r>
            <a:r>
              <a:rPr lang="hr-HR" sz="2200" dirty="0"/>
              <a:t>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sz="2200" b="1" dirty="0"/>
              <a:t>Mjerila za </a:t>
            </a:r>
            <a:r>
              <a:rPr lang="hr-HR" sz="2200" b="1" dirty="0" err="1"/>
              <a:t>ZeJN</a:t>
            </a:r>
            <a:r>
              <a:rPr lang="hr-HR" sz="2200" b="1" dirty="0"/>
              <a:t> </a:t>
            </a:r>
            <a:r>
              <a:rPr lang="en-US" sz="2200" b="1" dirty="0"/>
              <a:t>-</a:t>
            </a:r>
            <a:r>
              <a:rPr lang="hr-HR" sz="2200" b="1" dirty="0"/>
              <a:t> stručno-tehnički pokazatelji utjecaja na okoliš kroz životni vijek proizvoda i usluga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48571" y="2209249"/>
            <a:ext cx="0" cy="2506648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71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077" y="163500"/>
            <a:ext cx="9420225" cy="991937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Mjerila za </a:t>
            </a:r>
            <a:r>
              <a:rPr lang="hr-HR" dirty="0" err="1">
                <a:solidFill>
                  <a:schemeClr val="accent6">
                    <a:lumMod val="75000"/>
                  </a:schemeClr>
                </a:solidFill>
              </a:rPr>
              <a:t>ZeJN</a:t>
            </a:r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 – NAP </a:t>
            </a:r>
            <a:r>
              <a:rPr lang="hr-HR" dirty="0" err="1">
                <a:solidFill>
                  <a:schemeClr val="accent6">
                    <a:lumMod val="75000"/>
                  </a:schemeClr>
                </a:solidFill>
              </a:rPr>
              <a:t>ZeJN</a:t>
            </a:r>
            <a:endParaRPr lang="hr-H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47275" y="1070021"/>
            <a:ext cx="10697449" cy="4138610"/>
          </a:xfrm>
        </p:spPr>
        <p:txBody>
          <a:bodyPr>
            <a:noAutofit/>
          </a:bodyPr>
          <a:lstStyle/>
          <a:p>
            <a:r>
              <a:rPr lang="hr-HR" sz="2400" dirty="0">
                <a:solidFill>
                  <a:schemeClr val="tx1"/>
                </a:solidFill>
              </a:rPr>
              <a:t>NAP </a:t>
            </a:r>
            <a:r>
              <a:rPr lang="hr-HR" sz="2400" dirty="0" err="1">
                <a:solidFill>
                  <a:schemeClr val="tx1"/>
                </a:solidFill>
              </a:rPr>
              <a:t>ZeJN</a:t>
            </a:r>
            <a:endParaRPr lang="hr-HR" sz="24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sz="2400" dirty="0">
                <a:solidFill>
                  <a:schemeClr val="tx1"/>
                </a:solidFill>
              </a:rPr>
              <a:t>navodi mjerila </a:t>
            </a:r>
            <a:r>
              <a:rPr lang="hr-HR" sz="2400" dirty="0" err="1">
                <a:solidFill>
                  <a:schemeClr val="tx1"/>
                </a:solidFill>
              </a:rPr>
              <a:t>ZeJN</a:t>
            </a:r>
            <a:r>
              <a:rPr lang="hr-HR" sz="2400" dirty="0">
                <a:solidFill>
                  <a:schemeClr val="tx1"/>
                </a:solidFill>
              </a:rPr>
              <a:t> za prioritetne skupine proizvoda i usluga (s velikim udjelom u ukupnoj javnoj nabavi u RH)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sz="2400" dirty="0">
                <a:solidFill>
                  <a:schemeClr val="tx1"/>
                </a:solidFill>
              </a:rPr>
              <a:t>temelje se na mjerilima razvijenim od strane Europske komisije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sz="2400" dirty="0">
                <a:solidFill>
                  <a:schemeClr val="tx1"/>
                </a:solidFill>
              </a:rPr>
              <a:t>ažuriraju se sukladno promjenama na tržištu i promjenama europskog zakonodavstva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sz="2400" dirty="0">
                <a:solidFill>
                  <a:schemeClr val="tx1"/>
                </a:solidFill>
              </a:rPr>
              <a:t>za svaku supinu predmeta nabave mjerila su podijeljena na dvije razine: osnovna i sveobuhvatna mjerila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</a:rPr>
              <a:t>c</a:t>
            </a:r>
            <a:r>
              <a:rPr lang="hr-HR" sz="2400" dirty="0" err="1">
                <a:solidFill>
                  <a:schemeClr val="tx1"/>
                </a:solidFill>
              </a:rPr>
              <a:t>ilj</a:t>
            </a:r>
            <a:r>
              <a:rPr lang="hr-HR" sz="2400" dirty="0">
                <a:solidFill>
                  <a:schemeClr val="tx1"/>
                </a:solidFill>
              </a:rPr>
              <a:t> NAP </a:t>
            </a:r>
            <a:r>
              <a:rPr lang="hr-HR" sz="2400" dirty="0" err="1">
                <a:solidFill>
                  <a:schemeClr val="tx1"/>
                </a:solidFill>
              </a:rPr>
              <a:t>ZeJN</a:t>
            </a:r>
            <a:r>
              <a:rPr lang="hr-HR" sz="2400" dirty="0">
                <a:solidFill>
                  <a:schemeClr val="tx1"/>
                </a:solidFill>
              </a:rPr>
              <a:t> – implementirati osnovna mjerila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hr-HR" sz="2400" dirty="0">
                <a:solidFill>
                  <a:schemeClr val="tx1"/>
                </a:solidFill>
              </a:rPr>
              <a:t>u postupke javne nabave, pogotovo prioritetne skupine: papir za ispis i kopiranje, motorna vozila, električna energija, usluge čišćenja, telekomunikacijske usluge i usluge mobilne telefonije zajedno s uređajima, uredska i informatička oprema</a:t>
            </a:r>
          </a:p>
        </p:txBody>
      </p:sp>
    </p:spTree>
    <p:extLst>
      <p:ext uri="{BB962C8B-B14F-4D97-AF65-F5344CB8AC3E}">
        <p14:creationId xmlns:p14="http://schemas.microsoft.com/office/powerpoint/2010/main" val="849147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16757-8004-4322-A0BC-D9897EF2D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Mjerila prema NAP-u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F3A6B-E299-4874-B722-45A152A81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Osnovna i sveobuhvatna mjerila mogu se pronaći:</a:t>
            </a:r>
          </a:p>
          <a:p>
            <a:r>
              <a:rPr lang="en-GB" dirty="0">
                <a:hlinkClick r:id="rId2"/>
              </a:rPr>
              <a:t>http://www.zelenanabava.hr/mjerila</a:t>
            </a:r>
            <a:endParaRPr lang="hr-HR" dirty="0"/>
          </a:p>
          <a:p>
            <a:endParaRPr lang="hr-HR" dirty="0"/>
          </a:p>
          <a:p>
            <a:r>
              <a:rPr lang="hr-HR" dirty="0"/>
              <a:t>Na stranicama Zelene javne nabave Ministarstva za zaštitu okoliša i energetike nalaze mjerila razrađena za 15 različitih nabavnih kategorija</a:t>
            </a:r>
          </a:p>
        </p:txBody>
      </p:sp>
    </p:spTree>
    <p:extLst>
      <p:ext uri="{BB962C8B-B14F-4D97-AF65-F5344CB8AC3E}">
        <p14:creationId xmlns:p14="http://schemas.microsoft.com/office/powerpoint/2010/main" val="1432853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4505C23-674B-4195-81D6-0C127FEAE3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908"/>
            <a:ext cx="9161029" cy="1490093"/>
          </a:xfrm>
          <a:custGeom>
            <a:avLst/>
            <a:gdLst>
              <a:gd name="connsiteX0" fmla="*/ 0 w 9161029"/>
              <a:gd name="connsiteY0" fmla="*/ 0 h 1490093"/>
              <a:gd name="connsiteX1" fmla="*/ 2046494 w 9161029"/>
              <a:gd name="connsiteY1" fmla="*/ 0 h 1490093"/>
              <a:gd name="connsiteX2" fmla="*/ 2496613 w 9161029"/>
              <a:gd name="connsiteY2" fmla="*/ 0 h 1490093"/>
              <a:gd name="connsiteX3" fmla="*/ 3235839 w 9161029"/>
              <a:gd name="connsiteY3" fmla="*/ 0 h 1490093"/>
              <a:gd name="connsiteX4" fmla="*/ 9161029 w 9161029"/>
              <a:gd name="connsiteY4" fmla="*/ 0 h 1490093"/>
              <a:gd name="connsiteX5" fmla="*/ 8470921 w 9161029"/>
              <a:gd name="connsiteY5" fmla="*/ 1490093 h 1490093"/>
              <a:gd name="connsiteX6" fmla="*/ 0 w 9161029"/>
              <a:gd name="connsiteY6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1029" h="1490093">
                <a:moveTo>
                  <a:pt x="0" y="0"/>
                </a:moveTo>
                <a:lnTo>
                  <a:pt x="2046494" y="0"/>
                </a:lnTo>
                <a:lnTo>
                  <a:pt x="2496613" y="0"/>
                </a:lnTo>
                <a:lnTo>
                  <a:pt x="3235839" y="0"/>
                </a:lnTo>
                <a:lnTo>
                  <a:pt x="9161029" y="0"/>
                </a:lnTo>
                <a:lnTo>
                  <a:pt x="8470921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29884"/>
            <a:ext cx="7719381" cy="1096331"/>
          </a:xfrm>
        </p:spPr>
        <p:txBody>
          <a:bodyPr>
            <a:normAutofit/>
          </a:bodyPr>
          <a:lstStyle/>
          <a:p>
            <a:r>
              <a:rPr lang="hr-HR"/>
              <a:t>Mjerila za </a:t>
            </a:r>
            <a:r>
              <a:rPr lang="hr-HR" err="1"/>
              <a:t>ZeJN</a:t>
            </a:r>
            <a:endParaRPr lang="hr-HR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5C9B8F0-FF66-4C15-BD05-E86B87331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3037" y="5367908"/>
            <a:ext cx="3428963" cy="1490093"/>
          </a:xfrm>
          <a:custGeom>
            <a:avLst/>
            <a:gdLst>
              <a:gd name="connsiteX0" fmla="*/ 690108 w 3428963"/>
              <a:gd name="connsiteY0" fmla="*/ 0 h 1490093"/>
              <a:gd name="connsiteX1" fmla="*/ 3428963 w 3428963"/>
              <a:gd name="connsiteY1" fmla="*/ 0 h 1490093"/>
              <a:gd name="connsiteX2" fmla="*/ 3428963 w 3428963"/>
              <a:gd name="connsiteY2" fmla="*/ 1490093 h 1490093"/>
              <a:gd name="connsiteX3" fmla="*/ 0 w 3428963"/>
              <a:gd name="connsiteY3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8963" h="1490093">
                <a:moveTo>
                  <a:pt x="690108" y="0"/>
                </a:moveTo>
                <a:lnTo>
                  <a:pt x="3428963" y="0"/>
                </a:lnTo>
                <a:lnTo>
                  <a:pt x="3428963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81991307"/>
              </p:ext>
            </p:extLst>
          </p:nvPr>
        </p:nvGraphicFramePr>
        <p:xfrm>
          <a:off x="838200" y="643467"/>
          <a:ext cx="10515600" cy="4080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6347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4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6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hr-HR" sz="4000" dirty="0">
                <a:solidFill>
                  <a:srgbClr val="FFFFFF"/>
                </a:solidFill>
              </a:rPr>
              <a:t>Nabavne kategorije – prioritetne skupine</a:t>
            </a:r>
          </a:p>
        </p:txBody>
      </p:sp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0A149221-C7A7-48F9-9DA2-2C8056B6D1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1170466"/>
              </p:ext>
            </p:extLst>
          </p:nvPr>
        </p:nvGraphicFramePr>
        <p:xfrm>
          <a:off x="1841662" y="2602933"/>
          <a:ext cx="8023791" cy="3923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687185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05" y="466165"/>
            <a:ext cx="11046034" cy="1320800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Prioritetne skupine proizvoda – nabavne kategorije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605" y="1786965"/>
            <a:ext cx="10854481" cy="424656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endParaRPr lang="hr-HR" dirty="0">
              <a:solidFill>
                <a:schemeClr val="tx1"/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hr-HR" dirty="0">
                <a:solidFill>
                  <a:schemeClr val="tx1"/>
                </a:solidFill>
              </a:rPr>
              <a:t>Prioritetne skupine proizvoda birane su na temelju analize prakse drugih članica EU te na temelju visoke zastupljenosti u ukupnoj nabavi robe i usluga u RH prema podacima iz EOJN temeljem sljedećih kriterija: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hr-HR" dirty="0">
              <a:solidFill>
                <a:schemeClr val="tx1"/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Blip>
                <a:blip r:embed="rId2"/>
              </a:buBlip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hr-HR" dirty="0">
                <a:solidFill>
                  <a:schemeClr val="tx1"/>
                </a:solidFill>
              </a:rPr>
              <a:t>značajan udio u ukupnoj javnoj nabavi u RH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Blip>
                <a:blip r:embed="rId2"/>
              </a:buBlip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hr-HR" dirty="0">
                <a:solidFill>
                  <a:schemeClr val="tx1"/>
                </a:solidFill>
              </a:rPr>
              <a:t>značajan utjecaj na okoliš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Blip>
                <a:blip r:embed="rId2"/>
              </a:buBlip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hr-HR" dirty="0">
                <a:solidFill>
                  <a:schemeClr val="tx1"/>
                </a:solidFill>
              </a:rPr>
              <a:t>značajan potencijal za smanjenje emisije CO2 i za energetsku učinkovitost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Blip>
                <a:blip r:embed="rId2"/>
              </a:buBlip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hr-HR" dirty="0">
                <a:solidFill>
                  <a:schemeClr val="tx1"/>
                </a:solidFill>
              </a:rPr>
              <a:t>EU mjerila za zelenu javnu nabavu već postoje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Blip>
                <a:blip r:embed="rId2"/>
              </a:buBlip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hr-HR" dirty="0">
                <a:solidFill>
                  <a:schemeClr val="tx1"/>
                </a:solidFill>
              </a:rPr>
              <a:t>pozitivan učinak može se izmjeriti po metodi LCC (Life Cycle-Cost).</a:t>
            </a:r>
          </a:p>
          <a:p>
            <a:pPr algn="just">
              <a:buFontTx/>
              <a:buChar char="-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71502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hr-HR">
                <a:solidFill>
                  <a:schemeClr val="accent1"/>
                </a:solidFill>
              </a:rPr>
              <a:t>Program usavršavanja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hr-HR" sz="2400">
                <a:sym typeface="Wingdings" panose="05000000000000000000" pitchFamily="2" charset="2"/>
              </a:rPr>
              <a:t>Važnost zelene javne nabave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hr-HR" sz="2400">
                <a:sym typeface="Wingdings" panose="05000000000000000000" pitchFamily="2" charset="2"/>
              </a:rPr>
              <a:t>Promocija zelene javne nabave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hr-HR" sz="2400">
                <a:sym typeface="Wingdings" panose="05000000000000000000" pitchFamily="2" charset="2"/>
              </a:rPr>
              <a:t>Pravni okvir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hr-HR" sz="2400">
                <a:sym typeface="Wingdings" panose="05000000000000000000" pitchFamily="2" charset="2"/>
              </a:rPr>
              <a:t>Strategija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hr-HR" sz="2400">
                <a:sym typeface="Wingdings" panose="05000000000000000000" pitchFamily="2" charset="2"/>
              </a:rPr>
              <a:t>Teorija i praksa</a:t>
            </a:r>
          </a:p>
        </p:txBody>
      </p:sp>
    </p:spTree>
    <p:extLst>
      <p:ext uri="{BB962C8B-B14F-4D97-AF65-F5344CB8AC3E}">
        <p14:creationId xmlns:p14="http://schemas.microsoft.com/office/powerpoint/2010/main" val="39242601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8712" y="552569"/>
            <a:ext cx="9782174" cy="991937"/>
          </a:xfrm>
        </p:spPr>
        <p:txBody>
          <a:bodyPr>
            <a:normAutofit fontScale="90000"/>
          </a:bodyPr>
          <a:lstStyle/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Primjeri predmeta nabave od posebnog značaja za ozelenjivanje i mjerila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402416943"/>
              </p:ext>
            </p:extLst>
          </p:nvPr>
        </p:nvGraphicFramePr>
        <p:xfrm>
          <a:off x="1200435" y="1792741"/>
          <a:ext cx="8835010" cy="4374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49343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8712" y="552569"/>
            <a:ext cx="9782174" cy="991937"/>
          </a:xfrm>
        </p:spPr>
        <p:txBody>
          <a:bodyPr>
            <a:normAutofit fontScale="90000"/>
          </a:bodyPr>
          <a:lstStyle/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Primjeri predmeta nabave od posebnog značaja za ozelenjivanje i mjerila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63858394"/>
              </p:ext>
            </p:extLst>
          </p:nvPr>
        </p:nvGraphicFramePr>
        <p:xfrm>
          <a:off x="1200435" y="1792741"/>
          <a:ext cx="8835010" cy="4374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80162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466" y="311784"/>
            <a:ext cx="9258300" cy="991937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Računala i monitori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1FA09BE-9F0E-404A-AA87-E6D61282B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743" y="1194665"/>
            <a:ext cx="10330168" cy="4878965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sz="2200" dirty="0">
                <a:solidFill>
                  <a:schemeClr val="tx1"/>
                </a:solidFill>
              </a:rPr>
              <a:t>Mjerila za računala i monitore obuhvaćaju računala i uređaje sa zaslonom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endParaRPr lang="hr-HR" sz="22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sz="2200" dirty="0">
                <a:solidFill>
                  <a:schemeClr val="tx1"/>
                </a:solidFill>
              </a:rPr>
              <a:t>Stacionarna računala 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hr-HR" sz="2200" dirty="0"/>
              <a:t>Stolna računala (uključujući integrirana stolna računala i tanke klijente) 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hr-HR" sz="2200" dirty="0"/>
              <a:t>Mali poslužitelji 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hr-HR" sz="2200" dirty="0"/>
              <a:t>Radne stanice </a:t>
            </a:r>
            <a:endParaRPr lang="en-US" sz="22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hr-HR" sz="2200" dirty="0">
                <a:solidFill>
                  <a:schemeClr val="tx1"/>
                </a:solidFill>
              </a:rPr>
              <a:t>Uređaji sa zaslonom </a:t>
            </a:r>
            <a:endParaRPr lang="en-US" sz="2200" dirty="0">
              <a:solidFill>
                <a:schemeClr val="tx1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hr-HR" sz="2200" dirty="0"/>
              <a:t>Računalni monitori </a:t>
            </a:r>
            <a:endParaRPr lang="en-US" sz="22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hr-HR" sz="2200" dirty="0">
                <a:solidFill>
                  <a:schemeClr val="tx1"/>
                </a:solidFill>
              </a:rPr>
              <a:t>Prijenosna računala </a:t>
            </a:r>
            <a:endParaRPr lang="en-US" sz="2200" dirty="0">
              <a:solidFill>
                <a:schemeClr val="tx1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hr-HR" sz="2200" dirty="0" err="1"/>
              <a:t>Notebook</a:t>
            </a:r>
            <a:r>
              <a:rPr lang="hr-HR" sz="2200" dirty="0"/>
              <a:t> računala (uključujući </a:t>
            </a:r>
            <a:r>
              <a:rPr lang="hr-HR" sz="2200" dirty="0" err="1"/>
              <a:t>subnotebook</a:t>
            </a:r>
            <a:r>
              <a:rPr lang="hr-HR" sz="2200" dirty="0"/>
              <a:t>) </a:t>
            </a:r>
            <a:endParaRPr lang="en-US" sz="2200" dirty="0"/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hr-HR" sz="2200" dirty="0"/>
              <a:t>Prijenosno računalo „dva u jednom” </a:t>
            </a:r>
            <a:endParaRPr lang="en-US" sz="2200" dirty="0"/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hr-HR" sz="2200" dirty="0" err="1"/>
              <a:t>Tablet</a:t>
            </a:r>
            <a:r>
              <a:rPr lang="hr-HR" sz="2200" dirty="0"/>
              <a:t> računala </a:t>
            </a:r>
            <a:endParaRPr lang="en-US" sz="2200" dirty="0"/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hr-HR" sz="2200" dirty="0"/>
              <a:t>Prijenosno računalo „sve u jednom” </a:t>
            </a:r>
            <a:endParaRPr lang="en-US" sz="2200" dirty="0"/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hr-HR" sz="2200" dirty="0"/>
              <a:t>Mobilni tanki klijent </a:t>
            </a:r>
          </a:p>
        </p:txBody>
      </p:sp>
    </p:spTree>
    <p:extLst>
      <p:ext uri="{BB962C8B-B14F-4D97-AF65-F5344CB8AC3E}">
        <p14:creationId xmlns:p14="http://schemas.microsoft.com/office/powerpoint/2010/main" val="21142083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466" y="311784"/>
            <a:ext cx="9258300" cy="991937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Računala i monitori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1FA09BE-9F0E-404A-AA87-E6D61282B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743" y="1194665"/>
            <a:ext cx="10330168" cy="4878965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sz="2000" dirty="0">
                <a:solidFill>
                  <a:schemeClr val="tx1"/>
                </a:solidFill>
              </a:rPr>
              <a:t>4 glavne kategorije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hr-HR" dirty="0"/>
              <a:t>potrošnja energije 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hr-HR" dirty="0"/>
              <a:t>opasne tvari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hr-HR" dirty="0"/>
              <a:t>produljenje vijeka trajanja proizvoda 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hr-HR" dirty="0"/>
              <a:t>upravljanje proizvodom nakon isteka vijeka trajanja.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sz="2000" dirty="0">
                <a:solidFill>
                  <a:schemeClr val="tx1"/>
                </a:solidFill>
              </a:rPr>
              <a:t>Mjerila se razlikuju ovisno o vrsti računala (stolno računalo, </a:t>
            </a:r>
            <a:r>
              <a:rPr lang="hr-HR" sz="2000" dirty="0" err="1">
                <a:solidFill>
                  <a:schemeClr val="tx1"/>
                </a:solidFill>
              </a:rPr>
              <a:t>notebook</a:t>
            </a:r>
            <a:r>
              <a:rPr lang="hr-HR" sz="2000" dirty="0">
                <a:solidFill>
                  <a:schemeClr val="tx1"/>
                </a:solidFill>
              </a:rPr>
              <a:t>, </a:t>
            </a:r>
            <a:r>
              <a:rPr lang="hr-HR" sz="2000" dirty="0" err="1">
                <a:solidFill>
                  <a:schemeClr val="tx1"/>
                </a:solidFill>
              </a:rPr>
              <a:t>tablet</a:t>
            </a:r>
            <a:r>
              <a:rPr lang="hr-HR" sz="2000" dirty="0">
                <a:solidFill>
                  <a:schemeClr val="tx1"/>
                </a:solidFill>
              </a:rPr>
              <a:t>) i načinu uporabe računala i zaslona: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hr-HR" i="1" dirty="0"/>
              <a:t>računala koja troše više energije za rad: </a:t>
            </a:r>
            <a:r>
              <a:rPr lang="hr-HR" dirty="0"/>
              <a:t>u pogledu stolnih računala i zaslona, najznačajniji utjecaji na okoliš povezani su s potrošnjom struje tijekom uporabe; 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hr-HR" i="1" dirty="0"/>
              <a:t>računala koja troše manje energije za rad: </a:t>
            </a:r>
            <a:r>
              <a:rPr lang="hr-HR" dirty="0"/>
              <a:t>u pogledu </a:t>
            </a:r>
            <a:r>
              <a:rPr lang="hr-HR" dirty="0" err="1"/>
              <a:t>notebook</a:t>
            </a:r>
            <a:r>
              <a:rPr lang="hr-HR" dirty="0"/>
              <a:t> računala i tableta koji koriste proporcionalno manje električne energije i sastoje se od naprednijih umanjenih komponenti, najznačajniji utjecaji na okoliš povezani su s proizvodnjom njihovih </a:t>
            </a:r>
            <a:r>
              <a:rPr lang="hr-HR" dirty="0" err="1"/>
              <a:t>podsklopova</a:t>
            </a:r>
            <a:r>
              <a:rPr lang="hr-HR" dirty="0"/>
              <a:t> kao što su matične ploče, tvrdi diskovi, baterije i zaslonske jedinice; 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hr-HR" i="1" dirty="0"/>
              <a:t>prijenosna računala: </a:t>
            </a:r>
            <a:r>
              <a:rPr lang="hr-HR" dirty="0"/>
              <a:t>uvjeti i poteškoće kojima podliježu prijenosni proizvodi na radnom mjestu ili u vanjskom okolišu utjecat će na njihov vijek trajanja. 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hr-H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4637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040" y="278003"/>
            <a:ext cx="9344024" cy="991937"/>
          </a:xfrm>
        </p:spPr>
        <p:txBody>
          <a:bodyPr>
            <a:normAutofit/>
          </a:bodyPr>
          <a:lstStyle/>
          <a:p>
            <a:pPr algn="ctr"/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Računala i monitori</a:t>
            </a:r>
          </a:p>
        </p:txBody>
      </p:sp>
      <p:graphicFrame>
        <p:nvGraphicFramePr>
          <p:cNvPr id="7" name="Tablica 6"/>
          <p:cNvGraphicFramePr>
            <a:graphicFrameLocks noGrp="1"/>
          </p:cNvGraphicFramePr>
          <p:nvPr/>
        </p:nvGraphicFramePr>
        <p:xfrm>
          <a:off x="666749" y="1140614"/>
          <a:ext cx="10467975" cy="54393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9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9325">
                  <a:extLst>
                    <a:ext uri="{9D8B030D-6E8A-4147-A177-3AD203B41FA5}">
                      <a16:colId xmlns:a16="http://schemas.microsoft.com/office/drawing/2014/main" val="3717603218"/>
                    </a:ext>
                  </a:extLst>
                </a:gridCol>
                <a:gridCol w="3489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5826">
                <a:tc>
                  <a:txBody>
                    <a:bodyPr/>
                    <a:lstStyle/>
                    <a:p>
                      <a:pPr algn="ctr"/>
                      <a:r>
                        <a:rPr lang="hr-HR" sz="1400" noProof="0" dirty="0">
                          <a:latin typeface="+mn-lt"/>
                        </a:rPr>
                        <a:t>Osnovna mjerila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b="1" kern="120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Kriterij dodjele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noProof="0">
                          <a:latin typeface="+mn-lt"/>
                        </a:rPr>
                        <a:t>Sveobuhvatna mjerila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6067">
                <a:tc>
                  <a:txBody>
                    <a:bodyPr/>
                    <a:lstStyle/>
                    <a:p>
                      <a:r>
                        <a:rPr lang="hr-HR" sz="1400" b="0" noProof="0">
                          <a:latin typeface="+mn-lt"/>
                          <a:cs typeface="Calibri" panose="020F0502020204030204" pitchFamily="34" charset="0"/>
                        </a:rPr>
                        <a:t>Energy</a:t>
                      </a:r>
                      <a:r>
                        <a:rPr lang="hr-HR" sz="1400" b="0" baseline="0" noProof="0">
                          <a:latin typeface="+mn-lt"/>
                          <a:cs typeface="Calibri" panose="020F0502020204030204" pitchFamily="34" charset="0"/>
                        </a:rPr>
                        <a:t> Star eko-oznaka za energetsku učinkovitost</a:t>
                      </a:r>
                      <a:endParaRPr lang="hr-HR" sz="1400" b="0" noProof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Poboljšanje potrošnje energije tako da nadmašuje navedenu normu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b="0" noProof="0" dirty="0">
                          <a:latin typeface="+mn-lt"/>
                        </a:rPr>
                        <a:t>Minimalni zahtjevi energetske učinkovitosti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65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prisutnost bilo koje tvari s popisa predloženih tvari u okviru Uredbe REACH u koncentraciji ne većoj od 0,1 % </a:t>
                      </a:r>
                      <a:r>
                        <a:rPr lang="hr-HR" sz="1400" b="0" i="0" u="none" strike="noStrike" kern="1200" baseline="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masenog</a:t>
                      </a:r>
                      <a:r>
                        <a:rPr lang="hr-HR" sz="14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udjela u cijelom proizvodu i u pojedinim sklopova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b="0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Veća mogućnost pohrane podataka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Kontrola ograničenih tvari (za isporučene proizvode proveden okvir za kontrolu ograničenih tvari u lancu nabave - planiranje/dizajn proizvoda, usklađenost dobavljača, analitičko ispitivanje)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1386173"/>
                  </a:ext>
                </a:extLst>
              </a:tr>
              <a:tr h="4470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b="0" i="0" u="none" strike="noStrike" kern="1200" baseline="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godišnje jamstvo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b="0" kern="1200" baseline="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Dulja jamstva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b="0" noProof="0" dirty="0">
                          <a:latin typeface="+mn-lt"/>
                        </a:rPr>
                        <a:t>3 godišnje jamstvo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041756"/>
                  </a:ext>
                </a:extLst>
              </a:tr>
              <a:tr h="6671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b="0" i="0" u="none" strike="noStrike" kern="1200" baseline="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Dizajn s mogućnošću popravka, jednostavna zamjena punjivih baterija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b="0" i="0" u="none" strike="noStrike" kern="1200" baseline="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Izdržljivost (</a:t>
                      </a:r>
                      <a:r>
                        <a:rPr lang="hr-HR" sz="1400" b="0" kern="1200" baseline="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ispitivanja trajnosti opreme) </a:t>
                      </a:r>
                      <a:r>
                        <a:rPr lang="hr-HR" sz="1400" b="0" i="0" u="none" strike="noStrike" kern="1200" baseline="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 trajanje punjive baterije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400" b="0" noProof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2904411"/>
                  </a:ext>
                </a:extLst>
              </a:tr>
              <a:tr h="19675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b="0" i="0" u="none" strike="noStrike" kern="1200" baseline="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Označavanje plastičnih oplata, kućišta i okvira (gospodarenje nakon isteka vijeka trajanja)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Niže opasne emisije iz komponenti nakon isteka vijeka trajanja, mogućnost rastavljanja i recikliranja što većeg dijela, sigurno prikupljanje i ponovna uporaba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1400" b="0" i="0" u="none" strike="noStrike" kern="1200" baseline="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Odredbe o izvršenju ugovora: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Izvješćivanje o statusu opreme	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Djelovanje objekata za ponovnu uporabu i recikliranje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Sustav za praćenje inventara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Plastifikatori u vanjskim kabelima nisu prisutni; Mogućnost recikliranja plastičnih oplata, kućišta i okvira 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15041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16815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8712" y="552569"/>
            <a:ext cx="9782174" cy="991937"/>
          </a:xfrm>
        </p:spPr>
        <p:txBody>
          <a:bodyPr>
            <a:normAutofit fontScale="90000"/>
          </a:bodyPr>
          <a:lstStyle/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Primjeri predmeta nabave od posebnog značaja za ozelenjivanje i mjerila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784200541"/>
              </p:ext>
            </p:extLst>
          </p:nvPr>
        </p:nvGraphicFramePr>
        <p:xfrm>
          <a:off x="1200435" y="1792741"/>
          <a:ext cx="8835010" cy="4374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32501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348" y="591879"/>
            <a:ext cx="10488244" cy="991937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Usluge čišćenja zatvorenih prostora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762348" y="1583816"/>
            <a:ext cx="10881571" cy="4778963"/>
          </a:xfrm>
        </p:spPr>
        <p:txBody>
          <a:bodyPr>
            <a:normAutofit/>
          </a:bodyPr>
          <a:lstStyle/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hr-HR" dirty="0"/>
              <a:t>Usluge čišćenja zatvorenih prostora uključuju: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hr-HR" dirty="0"/>
              <a:t>ekološki prihvatljive rutinske usluge profesionalnog čišćenja zatvorenih prostora, koji uključuju urede, sanitarne prostorije kao što su zahodi i umivaonici i druge javno dostupne prostore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hr-HR" dirty="0"/>
              <a:t>čišćenje staklenih površina kojima se može pristupiti bez upotrebe specijalizirane opreme ili strojeva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hr-HR" dirty="0"/>
              <a:t>uključuje i okolišna mjerila za sredstva za čišćenje, tekstilni pribor za čišćenje (npr. krpe, nastavci s resama za brisače poda) i druge proizvode koje poduzeća za usluge čišćenja često isporučuju (sapun za ruke, tekstilni ručnici i proizvodi od upijajućeg papira). </a:t>
            </a:r>
          </a:p>
        </p:txBody>
      </p:sp>
    </p:spTree>
    <p:extLst>
      <p:ext uri="{BB962C8B-B14F-4D97-AF65-F5344CB8AC3E}">
        <p14:creationId xmlns:p14="http://schemas.microsoft.com/office/powerpoint/2010/main" val="20291800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85AF4-36DD-4195-95A0-36C526A74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192" y="776433"/>
            <a:ext cx="9954875" cy="995915"/>
          </a:xfrm>
        </p:spPr>
        <p:txBody>
          <a:bodyPr/>
          <a:lstStyle/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Usluge čišćenja zatvorenih prostora</a:t>
            </a:r>
            <a:endParaRPr lang="hr-HR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CB503F0-8128-40CA-8A6C-E12238FA98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778804"/>
              </p:ext>
            </p:extLst>
          </p:nvPr>
        </p:nvGraphicFramePr>
        <p:xfrm>
          <a:off x="1192192" y="1603541"/>
          <a:ext cx="10150998" cy="42256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730">
                  <a:extLst>
                    <a:ext uri="{9D8B030D-6E8A-4147-A177-3AD203B41FA5}">
                      <a16:colId xmlns:a16="http://schemas.microsoft.com/office/drawing/2014/main" val="3742667492"/>
                    </a:ext>
                  </a:extLst>
                </a:gridCol>
                <a:gridCol w="3183037">
                  <a:extLst>
                    <a:ext uri="{9D8B030D-6E8A-4147-A177-3AD203B41FA5}">
                      <a16:colId xmlns:a16="http://schemas.microsoft.com/office/drawing/2014/main" val="651738852"/>
                    </a:ext>
                  </a:extLst>
                </a:gridCol>
                <a:gridCol w="520861">
                  <a:extLst>
                    <a:ext uri="{9D8B030D-6E8A-4147-A177-3AD203B41FA5}">
                      <a16:colId xmlns:a16="http://schemas.microsoft.com/office/drawing/2014/main" val="3402513576"/>
                    </a:ext>
                  </a:extLst>
                </a:gridCol>
                <a:gridCol w="3854370">
                  <a:extLst>
                    <a:ext uri="{9D8B030D-6E8A-4147-A177-3AD203B41FA5}">
                      <a16:colId xmlns:a16="http://schemas.microsoft.com/office/drawing/2014/main" val="1212945720"/>
                    </a:ext>
                  </a:extLst>
                </a:gridCol>
              </a:tblGrid>
              <a:tr h="383558">
                <a:tc>
                  <a:txBody>
                    <a:bodyPr/>
                    <a:lstStyle/>
                    <a:p>
                      <a:r>
                        <a:rPr lang="hr-HR" dirty="0"/>
                        <a:t>Područje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hr-HR" dirty="0"/>
                        <a:t>Osnovna mjerila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Sveobuhvatna mjerila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1120333"/>
                  </a:ext>
                </a:extLst>
              </a:tr>
              <a:tr h="662031">
                <a:tc>
                  <a:txBody>
                    <a:bodyPr/>
                    <a:lstStyle/>
                    <a:p>
                      <a:r>
                        <a:rPr lang="hr-HR" dirty="0"/>
                        <a:t>Kompetentnost ponuditelja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hr-HR" dirty="0"/>
                        <a:t>Ponuditelj mora imati odgovarajuće kompetencije i iskustvo u pružanju ekološki prihvatljivih usluga čišćenja zatvorenih prostora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5522566"/>
                  </a:ext>
                </a:extLst>
              </a:tr>
              <a:tr h="383558">
                <a:tc>
                  <a:txBody>
                    <a:bodyPr/>
                    <a:lstStyle/>
                    <a:p>
                      <a:r>
                        <a:rPr lang="hr-HR" dirty="0"/>
                        <a:t>Tehničke specifikacije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pl-PL" dirty="0"/>
                        <a:t>Upotreba sredstava za čišćenje sa znakom za okoliš</a:t>
                      </a:r>
                      <a:endParaRPr lang="hr-H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7761635"/>
                  </a:ext>
                </a:extLst>
              </a:tr>
              <a:tr h="9457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/>
                        <a:t>Tehničke specifikacije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hr-HR" dirty="0"/>
                        <a:t>Upotreba koncentriranih nerazrijeđenih sredstava za čišćenje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hr-HR" dirty="0"/>
                        <a:t>Upotreba koncentriranih nerazrijeđenih sredstava za</a:t>
                      </a:r>
                    </a:p>
                    <a:p>
                      <a:r>
                        <a:rPr lang="hr-HR" dirty="0"/>
                        <a:t>čišćenje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30421"/>
                  </a:ext>
                </a:extLst>
              </a:tr>
              <a:tr h="662031">
                <a:tc>
                  <a:txBody>
                    <a:bodyPr/>
                    <a:lstStyle/>
                    <a:p>
                      <a:r>
                        <a:rPr lang="hr-HR" dirty="0"/>
                        <a:t>Dodjela ugovora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Upotreba sredstava za čišćenje sa znakom za okoliš – veći %</a:t>
                      </a:r>
                      <a:endParaRPr lang="hr-H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hr-HR" dirty="0"/>
                        <a:t>Upotreba koncentriranih nerazrijeđenih sredstava za čišćenje – veći %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hr-HR" dirty="0"/>
                        <a:t>Upotreba koncentriranih nerazrijeđenih sredstava za</a:t>
                      </a:r>
                    </a:p>
                    <a:p>
                      <a:r>
                        <a:rPr lang="hr-HR" dirty="0"/>
                        <a:t>čišćenje – veći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087191"/>
                  </a:ext>
                </a:extLst>
              </a:tr>
              <a:tr h="662031">
                <a:tc>
                  <a:txBody>
                    <a:bodyPr/>
                    <a:lstStyle/>
                    <a:p>
                      <a:r>
                        <a:rPr lang="hr-HR" dirty="0"/>
                        <a:t>Odredbe o izvršenju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Ugovaratelj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mora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osoblju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koje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obavlja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poslove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čišćenja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staviti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raspolaganje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odgovarajuću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opremu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za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doziranje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razrjeđivanje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sredstava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za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čišćenje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koja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se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upotrebljavaju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npr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automatske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raspršivače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mjerne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posude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poklopce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ručne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sisaljke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štrcaljke</a:t>
                      </a:r>
                      <a:r>
                        <a:rPr lang="hr-H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571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32553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8712" y="552569"/>
            <a:ext cx="9782174" cy="991937"/>
          </a:xfrm>
        </p:spPr>
        <p:txBody>
          <a:bodyPr>
            <a:normAutofit fontScale="90000"/>
          </a:bodyPr>
          <a:lstStyle/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Primjeri predmeta nabave od posebnog značaja za ozelenjivanje i mjerila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33838561"/>
              </p:ext>
            </p:extLst>
          </p:nvPr>
        </p:nvGraphicFramePr>
        <p:xfrm>
          <a:off x="1200435" y="1792741"/>
          <a:ext cx="8835010" cy="4374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35518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37" y="229331"/>
            <a:ext cx="9712790" cy="991937"/>
          </a:xfrm>
        </p:spPr>
        <p:txBody>
          <a:bodyPr>
            <a:normAutofit fontScale="90000"/>
          </a:bodyPr>
          <a:lstStyle/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Medicinska električna i elektronička oprema (medicinski EEO)</a:t>
            </a:r>
          </a:p>
        </p:txBody>
      </p:sp>
      <p:graphicFrame>
        <p:nvGraphicFramePr>
          <p:cNvPr id="7" name="Tablica 6"/>
          <p:cNvGraphicFramePr>
            <a:graphicFrameLocks noGrp="1"/>
          </p:cNvGraphicFramePr>
          <p:nvPr/>
        </p:nvGraphicFramePr>
        <p:xfrm>
          <a:off x="666749" y="1490027"/>
          <a:ext cx="10467976" cy="43315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6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01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+mj-lt"/>
                        </a:rPr>
                        <a:t>Ključni aspekti okoliša i utjecaji na okoliš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latin typeface="+mj-lt"/>
                        </a:rPr>
                        <a:t>Pristup zelene javne nabave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717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hr-H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Potrošnja energije tijekom faze uporabe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hr-H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Nabava energetski učinkovite opreme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hr-H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Nabava opreme s </a:t>
                      </a:r>
                      <a:r>
                        <a:rPr lang="hr-HR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niskoenergetskim</a:t>
                      </a:r>
                      <a:r>
                        <a:rPr lang="hr-H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načinom rada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hr-H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Nabava opreme uz koju se dostavljaju upute o zelenom upravljanju učinkovitošću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hr-H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Nabava opreme s mjernim instrumentom – radi praćenja i bilježenja trenutačne potrošnje (energije, vode, plina…)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hr-HR" sz="1400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Potrošnja vode tijekom faze uporabe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hr-HR" sz="14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Nabava opreme za dijalizu i dezinfekciju s učinkovitom potrošnjom vode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690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hr-HR" sz="1400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Potrošnja plina tijekom faze uporabe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hr-HR" sz="14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Nabava opreme za anesteziju s niskim protokom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584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hr-HR" sz="1400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Uporaba rashladnih sredstava u medicinskim zamrzivačima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hr-HR" sz="14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Nabava medicinskih zamrzivača koji sadržavaju rashladna sredstva s niskim potencijalom globalnog zagrijavanja (GWP)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486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hr-HR" sz="1400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Uporaba materijala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hr-HR" sz="14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Trajnost proizvoda (dostupnost originalnih ili jednakovrijednih zamjenskih dijelova tijekom očekivanog radnog vijeka opreme (najmanje 5 godina nakon isteka jamstva)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0584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hr-HR" sz="1400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Sadržaj opasnih kemikalija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hr-HR" sz="14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Nabava opreme od dobavljača koji imaju sustave gospodarenja kemikalijama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0477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7465DF4-BD1D-4E1F-A8F2-55C68A283D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0543"/>
            <a:ext cx="12192000" cy="17780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27839" y="206886"/>
            <a:ext cx="10150475" cy="1237968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Raspored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2E7AB39-C86D-4984-91A3-D0C85E5333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740114"/>
              </p:ext>
            </p:extLst>
          </p:nvPr>
        </p:nvGraphicFramePr>
        <p:xfrm>
          <a:off x="427838" y="1068840"/>
          <a:ext cx="11593585" cy="5591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8381">
                  <a:extLst>
                    <a:ext uri="{9D8B030D-6E8A-4147-A177-3AD203B41FA5}">
                      <a16:colId xmlns:a16="http://schemas.microsoft.com/office/drawing/2014/main" val="1310499127"/>
                    </a:ext>
                  </a:extLst>
                </a:gridCol>
                <a:gridCol w="10325204">
                  <a:extLst>
                    <a:ext uri="{9D8B030D-6E8A-4147-A177-3AD203B41FA5}">
                      <a16:colId xmlns:a16="http://schemas.microsoft.com/office/drawing/2014/main" val="929243827"/>
                    </a:ext>
                  </a:extLst>
                </a:gridCol>
              </a:tblGrid>
              <a:tr h="37406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Vrijeme</a:t>
                      </a:r>
                      <a:endParaRPr lang="hr-H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noProof="0"/>
                        <a:t>Tema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3343324"/>
                  </a:ext>
                </a:extLst>
              </a:tr>
              <a:tr h="58365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9:00-10:30</a:t>
                      </a:r>
                      <a:endParaRPr lang="hr-H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Wingdings" panose="05000000000000000000" pitchFamily="2" charset="2"/>
                        <a:buChar char="q"/>
                      </a:pPr>
                      <a:r>
                        <a:rPr lang="hr-HR" sz="12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Uvod - Zašto zelena javna nabava – društveni ciljevi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q"/>
                      </a:pPr>
                      <a:r>
                        <a:rPr lang="hr-HR" sz="12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Direktive i politika EU u području zelene javne nabave - Zašto je </a:t>
                      </a:r>
                      <a:r>
                        <a:rPr lang="hr-HR" sz="1200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ZeJN</a:t>
                      </a:r>
                      <a:r>
                        <a:rPr lang="hr-HR" sz="12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moćan alat za rješavanje brojnih razvojnih pitanja i kako ono što redovno radite pretvoriti u zelenu javnu nabavu; Zakonodavni okvir RH za primjenu zelene javne nabave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q"/>
                      </a:pPr>
                      <a:r>
                        <a:rPr lang="hr-HR" sz="12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Strateško planiranje zelene javne nabave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q"/>
                      </a:pPr>
                      <a:r>
                        <a:rPr lang="hr-HR" sz="12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Ključni sektori zelene nabave; Nabavne kategorije primjenjive za provođenje zelene javne nabave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q"/>
                      </a:pPr>
                      <a:r>
                        <a:rPr lang="hr-HR" sz="12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Osnovne pretpostavke za izradu tehničkih specifikacija - poznavanje predmeta nabave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6848453"/>
                  </a:ext>
                </a:extLst>
              </a:tr>
              <a:tr h="3850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10:30-10:45</a:t>
                      </a:r>
                      <a:endParaRPr lang="hr-H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2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Pauza za kavu</a:t>
                      </a:r>
                      <a:endParaRPr lang="hr-HR" sz="120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2254483"/>
                  </a:ext>
                </a:extLst>
              </a:tr>
              <a:tr h="58365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10:45-12:15</a:t>
                      </a:r>
                      <a:endParaRPr lang="hr-H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Wingdings" panose="05000000000000000000" pitchFamily="2" charset="2"/>
                        <a:buChar char="q"/>
                      </a:pPr>
                      <a:r>
                        <a:rPr lang="hr-HR" sz="12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Vježba: izrada tehničkih specifikacija temeljem nabavnih kategorija (prema primjeru provedene nabave)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q"/>
                      </a:pPr>
                      <a:r>
                        <a:rPr lang="hr-HR" sz="12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Osnovne postavke dokumentacije o nabavi: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q"/>
                      </a:pPr>
                      <a:r>
                        <a:rPr lang="hr-HR" sz="12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Načela javne nabave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q"/>
                      </a:pPr>
                      <a:r>
                        <a:rPr lang="hr-HR" sz="12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Postavljanje uvjeta sposobnosti, 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q"/>
                      </a:pPr>
                      <a:r>
                        <a:rPr lang="hr-HR" sz="12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Određivanje kriterija ENP-a 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q"/>
                      </a:pPr>
                      <a:r>
                        <a:rPr lang="hr-HR" sz="12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Moguće ugovorne odredbe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0261965"/>
                  </a:ext>
                </a:extLst>
              </a:tr>
              <a:tr h="37666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12:15-13:00</a:t>
                      </a:r>
                      <a:endParaRPr lang="hr-H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200" kern="1200" noProof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Pauza za ručak</a:t>
                      </a:r>
                      <a:endParaRPr lang="hr-HR" sz="1200" noProof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0734408"/>
                  </a:ext>
                </a:extLst>
              </a:tr>
              <a:tr h="58365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13:00-14:30</a:t>
                      </a:r>
                      <a:endParaRPr lang="hr-H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Wingdings" panose="05000000000000000000" pitchFamily="2" charset="2"/>
                        <a:buChar char="q"/>
                      </a:pPr>
                      <a:r>
                        <a:rPr lang="hr-HR" sz="12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Mogućnosti primjene zelenih kriterija u formulama za odabir ekonomski najpovoljnije ponude 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q"/>
                      </a:pPr>
                      <a:r>
                        <a:rPr lang="hr-HR" sz="12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Studija slučaja: Primjeri ENP kriterija za različite predmete nabave s usporedbom EU predloženih kriterija (GPP) i stvarno korištenih u nabavama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hr-HR" sz="1200" noProof="0" dirty="0"/>
                        <a:t>Studija slučaja 1: Prikaz provedenog postupka javne nabave s osvrtom na („zelene“) uvjete sposobnosti i kriterije ENP-a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14509399"/>
                  </a:ext>
                </a:extLst>
              </a:tr>
              <a:tr h="43203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14:30-14:45</a:t>
                      </a:r>
                      <a:endParaRPr lang="hr-H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200" kern="1200" noProof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Pauza za kavu</a:t>
                      </a:r>
                      <a:endParaRPr lang="hr-HR" sz="1200" noProof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6672666"/>
                  </a:ext>
                </a:extLst>
              </a:tr>
              <a:tr h="58365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14:45-16:15</a:t>
                      </a:r>
                      <a:endParaRPr lang="hr-H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Wingdings" panose="05000000000000000000" pitchFamily="2" charset="2"/>
                        <a:buChar char="q"/>
                      </a:pPr>
                      <a:r>
                        <a:rPr lang="hr-HR" sz="12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Studija slučaja 2: Prikaz provedenog postupka javne nabave s osvrtom na („zelene“) uvjete sposobnosti i kriterije ENP-a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q"/>
                      </a:pPr>
                      <a:r>
                        <a:rPr lang="hr-HR" sz="1200" noProof="0" dirty="0"/>
                        <a:t>Vježba – priprema cjelovite dokumentacije o nabavi – određivanje zelenih uvjeta sposobnosti, kriterija </a:t>
                      </a:r>
                      <a:r>
                        <a:rPr lang="hr-HR" sz="1200" noProof="0" dirty="0" err="1"/>
                        <a:t>ENPa</a:t>
                      </a:r>
                      <a:r>
                        <a:rPr lang="hr-HR" sz="1200" noProof="0" dirty="0"/>
                        <a:t> i uvjeta ugovora  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q"/>
                      </a:pPr>
                      <a:r>
                        <a:rPr lang="hr-HR" sz="1200" noProof="0" dirty="0"/>
                        <a:t>Rad u grupama 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q"/>
                      </a:pPr>
                      <a:r>
                        <a:rPr lang="hr-HR" sz="1200" noProof="0" dirty="0"/>
                        <a:t>Prezentacija izrađenih specifikacija (po grupama) 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q"/>
                      </a:pPr>
                      <a:r>
                        <a:rPr lang="hr-HR" sz="1200" noProof="0" dirty="0"/>
                        <a:t>Rasprava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02087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27330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96359" y="541090"/>
            <a:ext cx="9534426" cy="995915"/>
          </a:xfrm>
        </p:spPr>
        <p:txBody>
          <a:bodyPr/>
          <a:lstStyle/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Eko-oznake</a:t>
            </a:r>
          </a:p>
        </p:txBody>
      </p:sp>
      <p:graphicFrame>
        <p:nvGraphicFramePr>
          <p:cNvPr id="5" name="Diagram 5">
            <a:extLst>
              <a:ext uri="{FF2B5EF4-FFF2-40B4-BE49-F238E27FC236}">
                <a16:creationId xmlns:a16="http://schemas.microsoft.com/office/drawing/2014/main" id="{90E82C4D-B072-4B1D-BCD5-CFA84C3CAC84}"/>
              </a:ext>
            </a:extLst>
          </p:cNvPr>
          <p:cNvGraphicFramePr/>
          <p:nvPr/>
        </p:nvGraphicFramePr>
        <p:xfrm>
          <a:off x="547387" y="1190978"/>
          <a:ext cx="11097226" cy="4885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87208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480"/>
          </a:xfrm>
        </p:spPr>
        <p:txBody>
          <a:bodyPr>
            <a:normAutofit/>
          </a:bodyPr>
          <a:lstStyle/>
          <a:p>
            <a:r>
              <a:rPr lang="hr-HR" dirty="0"/>
              <a:t>Eko-oznake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059" y="1371600"/>
            <a:ext cx="6870357" cy="5121275"/>
          </a:xfrm>
        </p:spPr>
        <p:txBody>
          <a:bodyPr>
            <a:noAutofit/>
          </a:bodyPr>
          <a:lstStyle/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1800" dirty="0"/>
              <a:t>S</a:t>
            </a:r>
            <a:r>
              <a:rPr lang="hr-HR" sz="1800" dirty="0" err="1"/>
              <a:t>lužbena</a:t>
            </a:r>
            <a:r>
              <a:rPr lang="hr-HR" sz="1800" dirty="0"/>
              <a:t> dobrovoljna eko-oznaka EU namijenjena označavanju proizvoda i usluga s manje nepovoljnim utjecajem na okoliš tijekom životnog vijeka, u odnosu na slične ili iste proizvode i usluge iz iste skupine proizvoda. </a:t>
            </a:r>
            <a:endParaRPr lang="en-US" sz="1800" dirty="0"/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hr-HR" sz="1800" dirty="0"/>
              <a:t>daje potvrdu tvrtkama</a:t>
            </a:r>
            <a:r>
              <a:rPr lang="en-US" sz="1800" dirty="0"/>
              <a:t> </a:t>
            </a:r>
            <a:r>
              <a:rPr lang="en-US" sz="1800" dirty="0" err="1"/>
              <a:t>te</a:t>
            </a:r>
            <a:r>
              <a:rPr lang="en-US" sz="1800" dirty="0"/>
              <a:t> </a:t>
            </a:r>
            <a:r>
              <a:rPr lang="hr-HR" sz="1800" dirty="0"/>
              <a:t>informaciju potrošačima </a:t>
            </a:r>
            <a:r>
              <a:rPr lang="en-US" sz="1800" dirty="0" err="1"/>
              <a:t>koji</a:t>
            </a:r>
            <a:r>
              <a:rPr lang="en-US" sz="1800" dirty="0"/>
              <a:t> </a:t>
            </a:r>
            <a:r>
              <a:rPr lang="hr-HR" sz="1800" dirty="0"/>
              <a:t>proizvodi i usluge zadovoljavaju visoke standarde zaštite okoliša</a:t>
            </a:r>
            <a:r>
              <a:rPr lang="en-US" sz="1800" dirty="0"/>
              <a:t>.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1800" dirty="0"/>
              <a:t>D</a:t>
            </a:r>
            <a:r>
              <a:rPr lang="hr-HR" sz="1800" dirty="0"/>
              <a:t>odjeljuje </a:t>
            </a:r>
            <a:r>
              <a:rPr lang="en-US" sz="1800" dirty="0"/>
              <a:t>se </a:t>
            </a:r>
            <a:r>
              <a:rPr lang="hr-HR" sz="1800" dirty="0"/>
              <a:t>proizvodima i uslugama za distribuciju, potrošnju ili uporabu na tržištu </a:t>
            </a:r>
            <a:r>
              <a:rPr lang="en-US" sz="1800" dirty="0"/>
              <a:t>EU (</a:t>
            </a:r>
            <a:r>
              <a:rPr lang="hr-HR" sz="1800" dirty="0"/>
              <a:t>osim za medicinske proizvode</a:t>
            </a:r>
            <a:r>
              <a:rPr lang="en-US" sz="1800" dirty="0"/>
              <a:t> </a:t>
            </a:r>
            <a:r>
              <a:rPr lang="en-US" sz="1800" dirty="0" err="1"/>
              <a:t>ili</a:t>
            </a:r>
            <a:r>
              <a:rPr lang="en-US" sz="1800" dirty="0"/>
              <a:t> </a:t>
            </a:r>
            <a:r>
              <a:rPr lang="hr-HR" sz="1800" dirty="0"/>
              <a:t>oprem</a:t>
            </a:r>
            <a:r>
              <a:rPr lang="en-US" sz="1800" dirty="0"/>
              <a:t>u</a:t>
            </a:r>
            <a:r>
              <a:rPr lang="hr-HR" sz="1800" dirty="0"/>
              <a:t> te za hranu i piće</a:t>
            </a:r>
            <a:r>
              <a:rPr lang="en-US" sz="1800" dirty="0"/>
              <a:t>)</a:t>
            </a:r>
            <a:r>
              <a:rPr lang="hr-HR" sz="1800" dirty="0"/>
              <a:t>. </a:t>
            </a:r>
            <a:endParaRPr lang="en-US" sz="1800" dirty="0"/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hr-HR" sz="1800" dirty="0"/>
              <a:t>Mjerila zelene javne nabave EU u praksi odgovaraju mjerilima propisanim za EU </a:t>
            </a:r>
            <a:r>
              <a:rPr lang="hr-HR" sz="1800" dirty="0" err="1"/>
              <a:t>Ecolabel</a:t>
            </a:r>
            <a:r>
              <a:rPr lang="en-US" sz="1800" dirty="0"/>
              <a:t> 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1800" dirty="0"/>
              <a:t>MZOP </a:t>
            </a:r>
            <a:r>
              <a:rPr lang="hr-HR" sz="1800" dirty="0"/>
              <a:t>nadležno za </a:t>
            </a:r>
            <a:r>
              <a:rPr lang="en-US" sz="1800" dirty="0"/>
              <a:t>EU Ecolabel e</a:t>
            </a:r>
            <a:r>
              <a:rPr lang="hr-HR" sz="1800" dirty="0" err="1"/>
              <a:t>ko</a:t>
            </a:r>
            <a:r>
              <a:rPr lang="hr-HR" sz="1800" dirty="0"/>
              <a:t>-oznaku </a:t>
            </a:r>
            <a:r>
              <a:rPr lang="en-US" sz="1800" dirty="0"/>
              <a:t>(</a:t>
            </a:r>
            <a:r>
              <a:rPr lang="hr-HR" sz="1800" u="sng" dirty="0">
                <a:hlinkClick r:id="rId2"/>
              </a:rPr>
              <a:t>https://ec.europa.eu/environment/ecolabel/</a:t>
            </a:r>
            <a:r>
              <a:rPr lang="hr-HR" sz="1800" u="sng" dirty="0"/>
              <a:t> </a:t>
            </a:r>
            <a:r>
              <a:rPr lang="en-US" sz="1800" u="sng" dirty="0"/>
              <a:t>)</a:t>
            </a:r>
            <a:endParaRPr lang="hr-HR" sz="1800" u="sng" dirty="0"/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hr-HR" sz="1800" dirty="0"/>
              <a:t>Hrvatske tvrtke Saponia d.d., DELT Papir d.o.o. i  </a:t>
            </a:r>
            <a:r>
              <a:rPr lang="hr-HR" sz="1800" dirty="0" err="1"/>
              <a:t>Ecology</a:t>
            </a:r>
            <a:r>
              <a:rPr lang="hr-HR" sz="1800" dirty="0"/>
              <a:t> 108 d.o.o. imaju određene proizvode sa znakom EU </a:t>
            </a:r>
            <a:r>
              <a:rPr lang="hr-HR" sz="1800" dirty="0" err="1"/>
              <a:t>Ecolabel</a:t>
            </a:r>
            <a:r>
              <a:rPr lang="hr-HR" sz="1800" dirty="0"/>
              <a:t>, a koji su zanimljivi nabavljačima – info dostupan na poveznici: </a:t>
            </a:r>
            <a:r>
              <a:rPr lang="hr-HR" sz="1800" u="sng" dirty="0">
                <a:hlinkClick r:id="rId3"/>
              </a:rPr>
              <a:t>http://www.haop.hr/hr/tematska-podrucja/integrirane-i-opce-teme/opce-teme</a:t>
            </a:r>
            <a:endParaRPr lang="en-US" sz="1800" u="sng" dirty="0"/>
          </a:p>
        </p:txBody>
      </p:sp>
      <p:pic>
        <p:nvPicPr>
          <p:cNvPr id="4" name="Picture 24" descr="Slikovni rezultat za ecolabel">
            <a:extLst>
              <a:ext uri="{FF2B5EF4-FFF2-40B4-BE49-F238E27FC236}">
                <a16:creationId xmlns:a16="http://schemas.microsoft.com/office/drawing/2014/main" id="{044C0C28-8552-434B-87E7-DF56970298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" r="931" b="1"/>
          <a:stretch/>
        </p:blipFill>
        <p:spPr bwMode="auto">
          <a:xfrm>
            <a:off x="7451124" y="1952367"/>
            <a:ext cx="3902676" cy="324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1932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15693" y="432255"/>
            <a:ext cx="9534426" cy="995915"/>
          </a:xfrm>
        </p:spPr>
        <p:txBody>
          <a:bodyPr/>
          <a:lstStyle/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Eko-oznake</a:t>
            </a:r>
          </a:p>
        </p:txBody>
      </p:sp>
      <p:pic>
        <p:nvPicPr>
          <p:cNvPr id="9" name="Picture 6" descr="Slikovni rezultat za Energy Star">
            <a:extLst>
              <a:ext uri="{FF2B5EF4-FFF2-40B4-BE49-F238E27FC236}">
                <a16:creationId xmlns:a16="http://schemas.microsoft.com/office/drawing/2014/main" id="{308F893F-E157-4793-9C30-0A8B5352C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265" y="617665"/>
            <a:ext cx="1583016" cy="162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Slikovni rezultat za Der blaue Engel (Blue Angel) label">
            <a:extLst>
              <a:ext uri="{FF2B5EF4-FFF2-40B4-BE49-F238E27FC236}">
                <a16:creationId xmlns:a16="http://schemas.microsoft.com/office/drawing/2014/main" id="{6F55AE88-202A-4BE1-BB4F-059A2FF36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351" y="779621"/>
            <a:ext cx="1583016" cy="190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8" descr="Slikovni rezultat za The Nordic Swan">
            <a:extLst>
              <a:ext uri="{FF2B5EF4-FFF2-40B4-BE49-F238E27FC236}">
                <a16:creationId xmlns:a16="http://schemas.microsoft.com/office/drawing/2014/main" id="{5BA9C5E8-DEFE-4D79-A915-E61BDC215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040" y="2589906"/>
            <a:ext cx="1900362" cy="190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Slikovni rezultat za NF Environment">
            <a:extLst>
              <a:ext uri="{FF2B5EF4-FFF2-40B4-BE49-F238E27FC236}">
                <a16:creationId xmlns:a16="http://schemas.microsoft.com/office/drawing/2014/main" id="{FA3D658A-DE89-4430-B212-1E04E1297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895" y="1029714"/>
            <a:ext cx="21336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Slikovni rezultat za Green Seal">
            <a:extLst>
              <a:ext uri="{FF2B5EF4-FFF2-40B4-BE49-F238E27FC236}">
                <a16:creationId xmlns:a16="http://schemas.microsoft.com/office/drawing/2014/main" id="{025F492B-3CA3-4507-9634-AA0B27C23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799" y="4003762"/>
            <a:ext cx="2233136" cy="213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prijateljokolisa">
            <a:extLst>
              <a:ext uri="{FF2B5EF4-FFF2-40B4-BE49-F238E27FC236}">
                <a16:creationId xmlns:a16="http://schemas.microsoft.com/office/drawing/2014/main" id="{C6148328-561E-4496-BFC7-AE520745A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104" y="4771330"/>
            <a:ext cx="2458738" cy="136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0" descr="Slikovni rezultat za „Österreichisches Umweltzeichen">
            <a:extLst>
              <a:ext uri="{FF2B5EF4-FFF2-40B4-BE49-F238E27FC236}">
                <a16:creationId xmlns:a16="http://schemas.microsoft.com/office/drawing/2014/main" id="{55C5DB6E-33E3-4DEA-8C9C-F9FC3FFB6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4579" y="3093897"/>
            <a:ext cx="1911852" cy="190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4" descr="Slikovni rezultat za ecolabel">
            <a:extLst>
              <a:ext uri="{FF2B5EF4-FFF2-40B4-BE49-F238E27FC236}">
                <a16:creationId xmlns:a16="http://schemas.microsoft.com/office/drawing/2014/main" id="{C58FB521-79A8-482D-8055-2A07278C5B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" r="931" b="1"/>
          <a:stretch/>
        </p:blipFill>
        <p:spPr bwMode="auto">
          <a:xfrm>
            <a:off x="559771" y="2086670"/>
            <a:ext cx="2531230" cy="210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6477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6BFF24-A101-4954-B74B-7E9E758A7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Kako ozeleniti nabavu?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close up of a sign&#10;&#10;Description automatically generated">
            <a:extLst>
              <a:ext uri="{FF2B5EF4-FFF2-40B4-BE49-F238E27FC236}">
                <a16:creationId xmlns:a16="http://schemas.microsoft.com/office/drawing/2014/main" id="{0B2F602F-BD15-47F4-BD04-98D6A0EBE6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5076515" y="445290"/>
            <a:ext cx="6553545" cy="53575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14EF92-FDBB-411C-8F37-877D8A65DEAB}"/>
              </a:ext>
            </a:extLst>
          </p:cNvPr>
          <p:cNvSpPr txBox="1"/>
          <p:nvPr/>
        </p:nvSpPr>
        <p:spPr>
          <a:xfrm>
            <a:off x="7199766" y="5924034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hr-HR" sz="700" dirty="0" err="1">
                <a:solidFill>
                  <a:srgbClr val="FFFFFF"/>
                </a:solidFill>
                <a:hlinkClick r:id="rId3" tooltip="https://en.wikipedia.org/wiki/File:Shopping_cart_icon.svg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</a:t>
            </a:r>
            <a:r>
              <a:rPr lang="hr-HR" sz="700" dirty="0">
                <a:solidFill>
                  <a:srgbClr val="FFFFFF"/>
                </a:solidFill>
                <a:hlinkClick r:id="rId3" tooltip="https://en.wikipedia.org/wiki/File:Shopping_cart_icon.svg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Photo</a:t>
            </a:r>
            <a:r>
              <a:rPr lang="hr-HR" sz="700" dirty="0">
                <a:solidFill>
                  <a:srgbClr val="FFFFFF"/>
                </a:solidFill>
              </a:rPr>
              <a:t> </a:t>
            </a:r>
            <a:r>
              <a:rPr lang="hr-HR" sz="700" dirty="0" err="1">
                <a:solidFill>
                  <a:srgbClr val="FFFFFF"/>
                </a:solidFill>
              </a:rPr>
              <a:t>by</a:t>
            </a:r>
            <a:r>
              <a:rPr lang="hr-HR" sz="700" dirty="0">
                <a:solidFill>
                  <a:srgbClr val="FFFFFF"/>
                </a:solidFill>
              </a:rPr>
              <a:t> </a:t>
            </a:r>
            <a:r>
              <a:rPr lang="hr-HR" sz="700" dirty="0" err="1">
                <a:solidFill>
                  <a:srgbClr val="FFFFFF"/>
                </a:solidFill>
              </a:rPr>
              <a:t>Unknown</a:t>
            </a:r>
            <a:r>
              <a:rPr lang="hr-HR" sz="700" dirty="0">
                <a:solidFill>
                  <a:srgbClr val="FFFFFF"/>
                </a:solidFill>
              </a:rPr>
              <a:t> </a:t>
            </a:r>
            <a:r>
              <a:rPr lang="hr-HR" sz="700" dirty="0" err="1">
                <a:solidFill>
                  <a:srgbClr val="FFFFFF"/>
                </a:solidFill>
              </a:rPr>
              <a:t>Author</a:t>
            </a:r>
            <a:r>
              <a:rPr lang="hr-HR" sz="700" dirty="0">
                <a:solidFill>
                  <a:srgbClr val="FFFFFF"/>
                </a:solidFill>
              </a:rPr>
              <a:t> </a:t>
            </a:r>
            <a:r>
              <a:rPr lang="hr-HR" sz="700" dirty="0" err="1">
                <a:solidFill>
                  <a:srgbClr val="FFFFFF"/>
                </a:solidFill>
              </a:rPr>
              <a:t>is</a:t>
            </a:r>
            <a:r>
              <a:rPr lang="hr-HR" sz="700" dirty="0">
                <a:solidFill>
                  <a:srgbClr val="FFFFFF"/>
                </a:solidFill>
              </a:rPr>
              <a:t> </a:t>
            </a:r>
            <a:r>
              <a:rPr lang="hr-HR" sz="700" dirty="0" err="1">
                <a:solidFill>
                  <a:srgbClr val="FFFFFF"/>
                </a:solidFill>
              </a:rPr>
              <a:t>licensed</a:t>
            </a:r>
            <a:r>
              <a:rPr lang="hr-HR" sz="700" dirty="0">
                <a:solidFill>
                  <a:srgbClr val="FFFFFF"/>
                </a:solidFill>
              </a:rPr>
              <a:t> </a:t>
            </a:r>
            <a:r>
              <a:rPr lang="hr-HR" sz="700" dirty="0" err="1">
                <a:solidFill>
                  <a:srgbClr val="FFFFFF"/>
                </a:solidFill>
              </a:rPr>
              <a:t>under</a:t>
            </a:r>
            <a:r>
              <a:rPr lang="hr-HR" sz="700" dirty="0">
                <a:solidFill>
                  <a:srgbClr val="FFFFFF"/>
                </a:solidFill>
              </a:rPr>
              <a:t> </a:t>
            </a:r>
            <a:r>
              <a:rPr lang="hr-HR" sz="700" dirty="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hr-HR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8153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09307" y="451061"/>
            <a:ext cx="9534426" cy="995915"/>
          </a:xfrm>
        </p:spPr>
        <p:txBody>
          <a:bodyPr>
            <a:normAutofit fontScale="90000"/>
          </a:bodyPr>
          <a:lstStyle/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Točke utjecaja na </a:t>
            </a:r>
            <a:r>
              <a:rPr lang="hr-HR" dirty="0" err="1">
                <a:solidFill>
                  <a:schemeClr val="accent6">
                    <a:lumMod val="75000"/>
                  </a:schemeClr>
                </a:solidFill>
              </a:rPr>
              <a:t>ozelenjavanje</a:t>
            </a:r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 javne nabave: plan nabave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83466" y="1628425"/>
            <a:ext cx="10341671" cy="4778514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hr-HR" dirty="0">
                <a:solidFill>
                  <a:schemeClr val="tx1"/>
                </a:solidFill>
              </a:rPr>
              <a:t>Krenuti od potrebe: na koji se način može zadovoljiti – postoje li ‘alternativna’ rješenja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hr-HR" dirty="0">
                <a:solidFill>
                  <a:schemeClr val="tx1"/>
                </a:solidFill>
              </a:rPr>
              <a:t>Ispitivanje je li doista potrebna nabava vis a vis eksploatacije predmeta nabave, raspoloživih financijskih sredstava i učinka na okoliš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hr-HR" dirty="0">
                <a:solidFill>
                  <a:schemeClr val="tx1"/>
                </a:solidFill>
              </a:rPr>
              <a:t>Razmatranje troška nabave kroz LCC odnosno razmatranje kombinacije: cijene, korištenja, održavanja i na kraju odlaganja i reciklaže (dijelova)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hr-HR" dirty="0">
                <a:solidFill>
                  <a:schemeClr val="tx1"/>
                </a:solidFill>
              </a:rPr>
              <a:t>Razvoj strategije nabave i način ustrojstva organizacijske jedinice zadužene za nabavu</a:t>
            </a:r>
          </a:p>
        </p:txBody>
      </p:sp>
    </p:spTree>
    <p:extLst>
      <p:ext uri="{BB962C8B-B14F-4D97-AF65-F5344CB8AC3E}">
        <p14:creationId xmlns:p14="http://schemas.microsoft.com/office/powerpoint/2010/main" val="1320130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92530" y="518173"/>
            <a:ext cx="9962156" cy="995915"/>
          </a:xfrm>
        </p:spPr>
        <p:txBody>
          <a:bodyPr>
            <a:normAutofit fontScale="90000"/>
          </a:bodyPr>
          <a:lstStyle/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Točke utjecaja na </a:t>
            </a:r>
            <a:r>
              <a:rPr lang="hr-HR" dirty="0" err="1">
                <a:solidFill>
                  <a:schemeClr val="accent6">
                    <a:lumMod val="75000"/>
                  </a:schemeClr>
                </a:solidFill>
              </a:rPr>
              <a:t>ozelenjavanje</a:t>
            </a:r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 javne nabave: dokumentacija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o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nabavi</a:t>
            </a:r>
            <a:endParaRPr lang="hr-H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92529" y="1706197"/>
            <a:ext cx="10666831" cy="4633630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endParaRPr lang="en-US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hr-HR" dirty="0">
                <a:solidFill>
                  <a:schemeClr val="tx1"/>
                </a:solidFill>
              </a:rPr>
              <a:t>Primjena okolišnih mjerila u postupku nabave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hr-HR" dirty="0">
                <a:solidFill>
                  <a:schemeClr val="tx1"/>
                </a:solidFill>
              </a:rPr>
              <a:t>Jasna, mjerljiva i utemeljena tehnička specifikacija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hr-HR" dirty="0">
                <a:solidFill>
                  <a:schemeClr val="tx1"/>
                </a:solidFill>
              </a:rPr>
              <a:t>Jasna objava kriterija odabira ENP te jasne formule kriterija vrednovanja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hr-HR" dirty="0">
                <a:solidFill>
                  <a:schemeClr val="tx1"/>
                </a:solidFill>
              </a:rPr>
              <a:t>Posebno zahtijevane odredbe ugovora objavljuju se već u dokumentaciji o nabavi</a:t>
            </a:r>
          </a:p>
        </p:txBody>
      </p:sp>
    </p:spTree>
    <p:extLst>
      <p:ext uri="{BB962C8B-B14F-4D97-AF65-F5344CB8AC3E}">
        <p14:creationId xmlns:p14="http://schemas.microsoft.com/office/powerpoint/2010/main" val="24500823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92530" y="518173"/>
            <a:ext cx="9962156" cy="995915"/>
          </a:xfrm>
        </p:spPr>
        <p:txBody>
          <a:bodyPr>
            <a:normAutofit/>
          </a:bodyPr>
          <a:lstStyle/>
          <a:p>
            <a:r>
              <a:rPr lang="hr-HR" dirty="0" err="1">
                <a:solidFill>
                  <a:schemeClr val="accent6">
                    <a:lumMod val="75000"/>
                  </a:schemeClr>
                </a:solidFill>
                <a:cs typeface="Calibri" pitchFamily="34" charset="0"/>
              </a:rPr>
              <a:t>ZeJN</a:t>
            </a:r>
            <a:r>
              <a:rPr lang="hr-HR" dirty="0">
                <a:solidFill>
                  <a:schemeClr val="accent6">
                    <a:lumMod val="75000"/>
                  </a:schemeClr>
                </a:solidFill>
                <a:cs typeface="Calibri" pitchFamily="34" charset="0"/>
              </a:rPr>
              <a:t> – Dokumentacija o nabavi (</a:t>
            </a:r>
            <a:r>
              <a:rPr lang="hr-HR" dirty="0" err="1">
                <a:solidFill>
                  <a:schemeClr val="accent6">
                    <a:lumMod val="75000"/>
                  </a:schemeClr>
                </a:solidFill>
                <a:cs typeface="Calibri" pitchFamily="34" charset="0"/>
              </a:rPr>
              <a:t>DoN</a:t>
            </a:r>
            <a:r>
              <a:rPr lang="hr-HR" dirty="0">
                <a:solidFill>
                  <a:schemeClr val="accent6">
                    <a:lumMod val="75000"/>
                  </a:schemeClr>
                </a:solidFill>
                <a:cs typeface="Calibri" pitchFamily="34" charset="0"/>
              </a:rPr>
              <a:t>)</a:t>
            </a:r>
            <a:endParaRPr lang="hr-H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66694" y="1514088"/>
            <a:ext cx="10666831" cy="4633630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hr-HR" dirty="0">
                <a:solidFill>
                  <a:schemeClr val="tx1"/>
                </a:solidFill>
              </a:rPr>
              <a:t>Odabir vrste postupka, čl. 85. (npr. partnerstvo za inovacije)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hr-HR" dirty="0">
                <a:solidFill>
                  <a:schemeClr val="tx1"/>
                </a:solidFill>
              </a:rPr>
              <a:t>Istraživanje tržišta, čl. 198.-199.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hr-HR" dirty="0">
                <a:solidFill>
                  <a:schemeClr val="tx1"/>
                </a:solidFill>
              </a:rPr>
              <a:t>Tehničke specifikacije, čl.206.-211.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hr-HR" dirty="0">
                <a:solidFill>
                  <a:schemeClr val="tx1"/>
                </a:solidFill>
              </a:rPr>
              <a:t>Oznake, čl. 212.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hr-HR" dirty="0">
                <a:solidFill>
                  <a:schemeClr val="tx1"/>
                </a:solidFill>
              </a:rPr>
              <a:t>Izvješća o testiranju, potvrde i drugi načini dokazivanja, čl. 213.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hr-HR" dirty="0">
                <a:solidFill>
                  <a:schemeClr val="tx1"/>
                </a:solidFill>
              </a:rPr>
              <a:t>Osnove za isključenje, čl. 251.-255.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hr-HR" dirty="0">
                <a:solidFill>
                  <a:schemeClr val="tx1"/>
                </a:solidFill>
              </a:rPr>
              <a:t>Kriteriji za odabir gospodarskog subjekta (uvjeti sposobnosti), čl. 256.-259.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hr-HR" dirty="0">
                <a:solidFill>
                  <a:schemeClr val="tx1"/>
                </a:solidFill>
              </a:rPr>
              <a:t>Norme osiguranja kvalitete i norme upravljanja okolišem, čl.270.-272.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hr-HR" dirty="0">
                <a:solidFill>
                  <a:schemeClr val="tx1"/>
                </a:solidFill>
              </a:rPr>
              <a:t>Kriteriji za odabir ponude, čl. 283.-286.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hr-HR" dirty="0">
                <a:solidFill>
                  <a:schemeClr val="tx1"/>
                </a:solidFill>
              </a:rPr>
              <a:t>Trošak životnog vijeka , čl. 287.-288.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hr-HR" dirty="0">
                <a:solidFill>
                  <a:schemeClr val="tx1"/>
                </a:solidFill>
              </a:rPr>
              <a:t>Izuzetno niske ponude, čl.289.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hr-HR" dirty="0">
                <a:solidFill>
                  <a:schemeClr val="tx1"/>
                </a:solidFill>
              </a:rPr>
              <a:t>Posebni uvjeti za izvršenje ugovora, čl. 218.</a:t>
            </a:r>
          </a:p>
        </p:txBody>
      </p:sp>
    </p:spTree>
    <p:extLst>
      <p:ext uri="{BB962C8B-B14F-4D97-AF65-F5344CB8AC3E}">
        <p14:creationId xmlns:p14="http://schemas.microsoft.com/office/powerpoint/2010/main" val="26829731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84141" y="457717"/>
            <a:ext cx="9945378" cy="995915"/>
          </a:xfrm>
        </p:spPr>
        <p:txBody>
          <a:bodyPr>
            <a:normAutofit fontScale="90000"/>
          </a:bodyPr>
          <a:lstStyle/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Točke utjecaja na </a:t>
            </a:r>
            <a:r>
              <a:rPr lang="hr-HR" dirty="0" err="1">
                <a:solidFill>
                  <a:schemeClr val="accent6">
                    <a:lumMod val="75000"/>
                  </a:schemeClr>
                </a:solidFill>
              </a:rPr>
              <a:t>ozelenjavanje</a:t>
            </a:r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 javne nabave: kriterij za odabir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15A7DD57-6785-4724-9573-FCC68A6A62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9065737"/>
              </p:ext>
            </p:extLst>
          </p:nvPr>
        </p:nvGraphicFramePr>
        <p:xfrm>
          <a:off x="1974849" y="2053778"/>
          <a:ext cx="7562801" cy="3848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15701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92530" y="518173"/>
            <a:ext cx="9962156" cy="995915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accent6">
                    <a:lumMod val="75000"/>
                  </a:schemeClr>
                </a:solidFill>
                <a:cs typeface="Calibri" pitchFamily="34" charset="0"/>
              </a:rPr>
              <a:t>ZeJN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cs typeface="Calibri" pitchFamily="34" charset="0"/>
              </a:rPr>
              <a:t> –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cs typeface="Calibri" pitchFamily="34" charset="0"/>
              </a:rPr>
              <a:t>Dokumentacija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cs typeface="Calibri" pitchFamily="34" charset="0"/>
              </a:rPr>
              <a:t> o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cs typeface="Calibri" pitchFamily="34" charset="0"/>
              </a:rPr>
              <a:t>nabavi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cs typeface="Calibri" pitchFamily="34" charset="0"/>
              </a:rPr>
              <a:t> (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cs typeface="Calibri" pitchFamily="34" charset="0"/>
              </a:rPr>
              <a:t>DoN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cs typeface="Calibri" pitchFamily="34" charset="0"/>
              </a:rPr>
              <a:t>)</a:t>
            </a:r>
            <a:endParaRPr lang="hr-H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92529" y="1706197"/>
            <a:ext cx="10666831" cy="4633630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endParaRPr lang="en-US" dirty="0"/>
          </a:p>
          <a:p>
            <a:pPr algn="just"/>
            <a:endParaRPr lang="hr-HR" dirty="0">
              <a:latin typeface="Calibri Light" pitchFamily="34" charset="0"/>
            </a:endParaRPr>
          </a:p>
        </p:txBody>
      </p:sp>
      <p:graphicFrame>
        <p:nvGraphicFramePr>
          <p:cNvPr id="4" name="Dijagram 7">
            <a:extLst>
              <a:ext uri="{FF2B5EF4-FFF2-40B4-BE49-F238E27FC236}">
                <a16:creationId xmlns:a16="http://schemas.microsoft.com/office/drawing/2014/main" id="{FBC9F7E1-9518-4E92-A1FD-D74DE52AD1B1}"/>
              </a:ext>
            </a:extLst>
          </p:cNvPr>
          <p:cNvGraphicFramePr/>
          <p:nvPr/>
        </p:nvGraphicFramePr>
        <p:xfrm>
          <a:off x="792529" y="608960"/>
          <a:ext cx="9792344" cy="6065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38301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34306-AD93-4B50-A83C-E17172423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Calibri" pitchFamily="34" charset="0"/>
              </a:rPr>
              <a:t>Predmet nabave 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+mn-lt"/>
              <a:cs typeface="Calibri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F6DE1A-BF48-4FA2-A85C-01B099AE82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r-HR" dirty="0"/>
              <a:t>Predmet nabave mora se opisati na jasan, nedvojben, potpun i neutralan način koji osigurava usporedivost ponuda u pogledu uvjeta i zahtjeva koje je javni naručitelj postavio</a:t>
            </a:r>
          </a:p>
          <a:p>
            <a:r>
              <a:rPr lang="hr-HR" dirty="0"/>
              <a:t>Opis predmeta nabave sadržava tehničke specifikacije te se, ako je potrebno, nadopunjava nacrtima, projektnom dokumentacijom, crtežima, modelima, uzorcima i slično.</a:t>
            </a:r>
          </a:p>
        </p:txBody>
      </p:sp>
    </p:spTree>
    <p:extLst>
      <p:ext uri="{BB962C8B-B14F-4D97-AF65-F5344CB8AC3E}">
        <p14:creationId xmlns:p14="http://schemas.microsoft.com/office/powerpoint/2010/main" val="3125620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hr-HR">
                <a:solidFill>
                  <a:srgbClr val="FFFFFF"/>
                </a:solidFill>
              </a:rPr>
              <a:t>Ciljevi treninga</a:t>
            </a:r>
            <a:endParaRPr lang="hr-HR" dirty="0">
              <a:solidFill>
                <a:srgbClr val="FFFFFF"/>
              </a:solidFill>
            </a:endParaRPr>
          </a:p>
        </p:txBody>
      </p:sp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B1A019FA-36C0-40C5-B704-06633CBBF6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3570864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81026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2B5D5-79EC-4478-B65E-FCFAA1790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5"/>
            <a:ext cx="9891532" cy="1200015"/>
          </a:xfrm>
        </p:spPr>
        <p:txBody>
          <a:bodyPr>
            <a:normAutofit fontScale="90000"/>
          </a:bodyPr>
          <a:lstStyle/>
          <a:p>
            <a:r>
              <a:rPr lang="hr-HR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Calibri" pitchFamily="34" charset="0"/>
              </a:rPr>
              <a:t>Tehničke specifikacije – Zakonske odredbe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+mn-lt"/>
              <a:cs typeface="Calibri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109E67-C471-4FFA-9E91-C596C626B8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81050"/>
            <a:ext cx="10475912" cy="4088788"/>
          </a:xfrm>
        </p:spPr>
        <p:txBody>
          <a:bodyPr>
            <a:normAutofit lnSpcReduction="10000"/>
          </a:bodyPr>
          <a:lstStyle/>
          <a:p>
            <a:r>
              <a:rPr lang="hr-HR" dirty="0"/>
              <a:t>Dokumentacija o nabavi mora omogućiti izračun cijena bez preuzimanja neuobičajenih rizika i poduzimanja opsežnih predradnji ponuditelja</a:t>
            </a:r>
          </a:p>
          <a:p>
            <a:r>
              <a:rPr lang="hr-HR" dirty="0"/>
              <a:t>Članak 206. i članak 207.:</a:t>
            </a:r>
          </a:p>
          <a:p>
            <a:r>
              <a:rPr lang="hr-HR" dirty="0"/>
              <a:t>utvrđuju se tražene karakteristike radova, robe ili usluga koje se nabavljaju</a:t>
            </a:r>
          </a:p>
          <a:p>
            <a:r>
              <a:rPr lang="hr-HR" dirty="0"/>
              <a:t>moraju svim gospodarskim subjektima omogućiti jednak pristup postupku javne nabave</a:t>
            </a:r>
          </a:p>
          <a:p>
            <a:r>
              <a:rPr lang="hr-HR" dirty="0"/>
              <a:t>ne smiju imati učinak stvaranja neopravdanih prepreka za otvaranje javne nabave tržišnom natjecanju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5555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38AC438-16F5-495C-B161-0CDE342A1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z="40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Calibri" pitchFamily="34" charset="0"/>
              </a:rPr>
              <a:t>Tehničke specifikacije – čl. 210. ZJN</a:t>
            </a:r>
            <a:endParaRPr lang="hr-HR" sz="4000" b="1" dirty="0">
              <a:solidFill>
                <a:schemeClr val="accent6">
                  <a:lumMod val="75000"/>
                </a:schemeClr>
              </a:solidFill>
              <a:latin typeface="+mn-lt"/>
              <a:cs typeface="Calibri" pitchFamily="34" charset="0"/>
            </a:endParaRPr>
          </a:p>
        </p:txBody>
      </p:sp>
      <p:sp>
        <p:nvSpPr>
          <p:cNvPr id="80898" name="Rezervirano mjesto sadržaja 2">
            <a:extLst>
              <a:ext uri="{FF2B5EF4-FFF2-40B4-BE49-F238E27FC236}">
                <a16:creationId xmlns:a16="http://schemas.microsoft.com/office/drawing/2014/main" id="{94B4086E-000B-4793-8EBA-269D774358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2743" y="1881050"/>
            <a:ext cx="10475912" cy="4088788"/>
          </a:xfrm>
        </p:spPr>
        <p:txBody>
          <a:bodyPr>
            <a:normAutofit/>
          </a:bodyPr>
          <a:lstStyle/>
          <a:p>
            <a:pPr algn="just"/>
            <a:r>
              <a:rPr lang="vi-VN" altLang="sr-Latn-RS" sz="2200" dirty="0">
                <a:latin typeface="Calibri Light" panose="020F0302020204030204" pitchFamily="34" charset="0"/>
              </a:rPr>
              <a:t>Tehničke specifikacije </a:t>
            </a:r>
            <a:r>
              <a:rPr lang="vi-VN" altLang="sr-Latn-RS" sz="2200" u="sng" dirty="0">
                <a:latin typeface="Calibri Light" panose="020F0302020204030204" pitchFamily="34" charset="0"/>
              </a:rPr>
              <a:t>ne smiju upućivati na određenu marku ili izvor</a:t>
            </a:r>
            <a:r>
              <a:rPr lang="vi-VN" altLang="sr-Latn-RS" sz="2200" dirty="0">
                <a:latin typeface="Calibri Light" panose="020F0302020204030204" pitchFamily="34" charset="0"/>
              </a:rPr>
              <a:t>, ili određeni proces s obilježjima proizvoda ili usluga koje pruža određeni gospodarski subjekt, </a:t>
            </a:r>
            <a:r>
              <a:rPr lang="vi-VN" altLang="sr-Latn-RS" sz="2200" u="sng" dirty="0">
                <a:latin typeface="Calibri Light" panose="020F0302020204030204" pitchFamily="34" charset="0"/>
              </a:rPr>
              <a:t>ili na zaštitne znakove, patente, tipove ili određeno podrijetlo ili proizvodnju </a:t>
            </a:r>
            <a:r>
              <a:rPr lang="vi-VN" altLang="sr-Latn-RS" sz="2200" dirty="0">
                <a:latin typeface="Calibri Light" panose="020F0302020204030204" pitchFamily="34" charset="0"/>
              </a:rPr>
              <a:t>ako bi to imalo učinak pogodovanja ili isključenja određenih gospodarskih subjekata ili određenih proizvoda, osim ako je to opravdano predmetom nabave</a:t>
            </a:r>
            <a:endParaRPr lang="hr-HR" altLang="sr-Latn-RS" sz="2200" dirty="0"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vi-VN" altLang="sr-Latn-RS" sz="2200" dirty="0">
              <a:latin typeface="Calibri Light" panose="020F0302020204030204" pitchFamily="34" charset="0"/>
            </a:endParaRPr>
          </a:p>
          <a:p>
            <a:pPr algn="just"/>
            <a:r>
              <a:rPr lang="vi-VN" altLang="sr-Latn-RS" sz="2200" dirty="0">
                <a:latin typeface="Calibri Light" panose="020F0302020204030204" pitchFamily="34" charset="0"/>
              </a:rPr>
              <a:t>Upućivanje </a:t>
            </a:r>
            <a:r>
              <a:rPr lang="hr-HR" altLang="sr-Latn-RS" sz="2200" u="sng" dirty="0">
                <a:latin typeface="Calibri Light" panose="020F0302020204030204" pitchFamily="34" charset="0"/>
              </a:rPr>
              <a:t>je </a:t>
            </a:r>
            <a:r>
              <a:rPr lang="vi-VN" altLang="sr-Latn-RS" sz="2200" u="sng" dirty="0">
                <a:latin typeface="Calibri Light" panose="020F0302020204030204" pitchFamily="34" charset="0"/>
              </a:rPr>
              <a:t>iznimno dopušten</a:t>
            </a:r>
            <a:r>
              <a:rPr lang="hr-HR" altLang="sr-Latn-RS" sz="2200" u="sng" dirty="0">
                <a:latin typeface="Calibri Light" panose="020F0302020204030204" pitchFamily="34" charset="0"/>
              </a:rPr>
              <a:t>o</a:t>
            </a:r>
            <a:r>
              <a:rPr lang="vi-VN" altLang="sr-Latn-RS" sz="2200" u="sng" dirty="0">
                <a:latin typeface="Calibri Light" panose="020F0302020204030204" pitchFamily="34" charset="0"/>
              </a:rPr>
              <a:t> </a:t>
            </a:r>
            <a:r>
              <a:rPr lang="vi-VN" altLang="sr-Latn-RS" sz="2200" dirty="0">
                <a:latin typeface="Calibri Light" panose="020F0302020204030204" pitchFamily="34" charset="0"/>
              </a:rPr>
              <a:t>ako se predmet nabave ne može dovoljno precizno i razumljivo opisati sukladno članku 209. </a:t>
            </a:r>
            <a:r>
              <a:rPr lang="hr-HR" altLang="sr-Latn-RS" sz="2200" dirty="0">
                <a:latin typeface="Calibri Light" panose="020F0302020204030204" pitchFamily="34" charset="0"/>
              </a:rPr>
              <a:t>ZJN</a:t>
            </a:r>
            <a:r>
              <a:rPr lang="vi-VN" altLang="sr-Latn-RS" sz="2200" dirty="0">
                <a:latin typeface="Calibri Light" panose="020F0302020204030204" pitchFamily="34" charset="0"/>
              </a:rPr>
              <a:t>, pri čemu </a:t>
            </a:r>
            <a:r>
              <a:rPr lang="vi-VN" altLang="sr-Latn-RS" sz="2200" u="sng" dirty="0">
                <a:latin typeface="Calibri Light" panose="020F0302020204030204" pitchFamily="34" charset="0"/>
              </a:rPr>
              <a:t>takva uputa mora biti popraćena </a:t>
            </a:r>
            <a:r>
              <a:rPr lang="vi-VN" altLang="sr-Latn-RS" sz="2200" dirty="0">
                <a:latin typeface="Calibri Light" panose="020F0302020204030204" pitchFamily="34" charset="0"/>
              </a:rPr>
              <a:t>izrazom </a:t>
            </a:r>
            <a:r>
              <a:rPr lang="vi-VN" altLang="sr-Latn-RS" sz="2200" b="1" dirty="0">
                <a:latin typeface="Calibri Light" panose="020F0302020204030204" pitchFamily="34" charset="0"/>
              </a:rPr>
              <a:t>»ili jednakovrijedno«</a:t>
            </a:r>
          </a:p>
          <a:p>
            <a:pPr algn="just"/>
            <a:r>
              <a:rPr lang="vi-VN" altLang="sr-Latn-RS" sz="2200" dirty="0">
                <a:latin typeface="Calibri Light" panose="020F0302020204030204" pitchFamily="34" charset="0"/>
              </a:rPr>
              <a:t>U </a:t>
            </a:r>
            <a:r>
              <a:rPr lang="hr-HR" altLang="sr-Latn-RS" sz="2200" dirty="0">
                <a:latin typeface="Calibri Light" panose="020F0302020204030204" pitchFamily="34" charset="0"/>
              </a:rPr>
              <a:t>navedenom </a:t>
            </a:r>
            <a:r>
              <a:rPr lang="vi-VN" altLang="sr-Latn-RS" sz="2200" dirty="0">
                <a:latin typeface="Calibri Light" panose="020F0302020204030204" pitchFamily="34" charset="0"/>
              </a:rPr>
              <a:t>slučaju, javni naručitelj je </a:t>
            </a:r>
            <a:r>
              <a:rPr lang="vi-VN" altLang="sr-Latn-RS" sz="2200" u="sng" dirty="0">
                <a:latin typeface="Calibri Light" panose="020F0302020204030204" pitchFamily="34" charset="0"/>
              </a:rPr>
              <a:t>obvezan u </a:t>
            </a:r>
            <a:r>
              <a:rPr lang="hr-HR" altLang="sr-Latn-RS" sz="2200" u="sng" dirty="0">
                <a:latin typeface="Calibri Light" panose="020F0302020204030204" pitchFamily="34" charset="0"/>
              </a:rPr>
              <a:t>DON</a:t>
            </a:r>
            <a:r>
              <a:rPr lang="vi-VN" altLang="sr-Latn-RS" sz="2200" u="sng" dirty="0">
                <a:latin typeface="Calibri Light" panose="020F0302020204030204" pitchFamily="34" charset="0"/>
              </a:rPr>
              <a:t> navesti kriterije mjerodavne za ocjenu jednakovrijednosti</a:t>
            </a:r>
            <a:r>
              <a:rPr lang="vi-VN" altLang="sr-Latn-RS" sz="2200" dirty="0">
                <a:latin typeface="Calibri Light" panose="020F0302020204030204" pitchFamily="34" charset="0"/>
              </a:rPr>
              <a:t> predmeta nabave</a:t>
            </a:r>
            <a:endParaRPr lang="hr-HR" altLang="sr-Latn-RS" sz="2200" dirty="0">
              <a:latin typeface="Calibri Light" panose="020F0302020204030204" pitchFamily="34" charset="0"/>
            </a:endParaRPr>
          </a:p>
        </p:txBody>
      </p:sp>
      <p:sp>
        <p:nvSpPr>
          <p:cNvPr id="80899" name="Slide Number Placeholder 14">
            <a:extLst>
              <a:ext uri="{FF2B5EF4-FFF2-40B4-BE49-F238E27FC236}">
                <a16:creationId xmlns:a16="http://schemas.microsoft.com/office/drawing/2014/main" id="{2874FDFF-A19A-4755-A3D6-E5B119A9795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11544300" y="6453188"/>
            <a:ext cx="647700" cy="40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027E915-1E2C-419A-ADF5-8A4C09EA8973}" type="slidenum">
              <a:rPr lang="hr-HR" altLang="sr-Latn-RS" sz="1200">
                <a:solidFill>
                  <a:schemeClr val="bg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41</a:t>
            </a:fld>
            <a:endParaRPr lang="hr-HR" altLang="sr-Latn-RS" sz="12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287BD-DB04-453E-B412-BF0F710A8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76433"/>
            <a:ext cx="10232667" cy="995915"/>
          </a:xfrm>
        </p:spPr>
        <p:txBody>
          <a:bodyPr/>
          <a:lstStyle/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Primjeri zelenih tehničkih specifikacija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C990C-F921-48DA-98D5-06594D2D7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90584"/>
            <a:ext cx="10232667" cy="3691226"/>
          </a:xfrm>
        </p:spPr>
        <p:txBody>
          <a:bodyPr>
            <a:normAutofit fontScale="92500" lnSpcReduction="10000"/>
          </a:bodyPr>
          <a:lstStyle/>
          <a:p>
            <a:r>
              <a:rPr lang="hr-HR" b="1" dirty="0"/>
              <a:t>1. Naručitelj: Klinički bolnički centar Zagreb</a:t>
            </a:r>
            <a:r>
              <a:rPr lang="hr-HR" dirty="0"/>
              <a:t> (EOJN: 2018/S 0F3-0005628)</a:t>
            </a:r>
          </a:p>
          <a:p>
            <a:r>
              <a:rPr lang="hr-HR" dirty="0"/>
              <a:t>Uređaj za hemodijalizu: „mogućnost ekonomičnog STAND-BY moda , protok </a:t>
            </a:r>
            <a:r>
              <a:rPr lang="hr-HR" dirty="0" err="1"/>
              <a:t>dijalizata</a:t>
            </a:r>
            <a:r>
              <a:rPr lang="hr-HR" dirty="0"/>
              <a:t> 0 ml/min (ušteda vode i koncentrata)”</a:t>
            </a:r>
          </a:p>
          <a:p>
            <a:r>
              <a:rPr lang="hr-HR" b="1" dirty="0"/>
              <a:t>2. Naručitelj: Fond za zaštitu okoliša </a:t>
            </a:r>
            <a:r>
              <a:rPr lang="hr-HR" dirty="0"/>
              <a:t>(EOJN:2018/S F20-0014407)</a:t>
            </a:r>
          </a:p>
          <a:p>
            <a:r>
              <a:rPr lang="hr-HR" dirty="0"/>
              <a:t>LDPE vreća s logom Fonda - PET (tip 3): „materijal izrade: LDPE, minimalni udio recikliranog materijala 95%”</a:t>
            </a:r>
          </a:p>
          <a:p>
            <a:r>
              <a:rPr lang="hr-HR" b="1" dirty="0"/>
              <a:t>3.</a:t>
            </a:r>
            <a:r>
              <a:rPr lang="hr-HR" dirty="0"/>
              <a:t> </a:t>
            </a:r>
            <a:r>
              <a:rPr lang="hr-HR" b="1" dirty="0"/>
              <a:t>Naručitelj: Grad Valpovo </a:t>
            </a:r>
            <a:r>
              <a:rPr lang="hr-HR" dirty="0"/>
              <a:t>(EOJN: 2018/S 0F3-0024917)</a:t>
            </a:r>
          </a:p>
          <a:p>
            <a:r>
              <a:rPr lang="hr-HR" dirty="0"/>
              <a:t>Metla unutarnja sa drškom: „Sobna metla od 100% recikliranih mekih vlakana…”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962777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EE538-0F63-419C-80B4-AFEBDFA08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000" dirty="0">
                <a:solidFill>
                  <a:schemeClr val="accent6">
                    <a:lumMod val="75000"/>
                  </a:schemeClr>
                </a:solidFill>
                <a:cs typeface="Calibri" pitchFamily="34" charset="0"/>
              </a:rPr>
              <a:t>Vježba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FBF74-8A8D-454B-BE80-2F4153301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8787" y="1772348"/>
            <a:ext cx="9534426" cy="3891906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hr-HR" sz="2400" dirty="0">
                <a:solidFill>
                  <a:schemeClr val="tx1"/>
                </a:solidFill>
              </a:rPr>
              <a:t>Rad u grupi (4-5 polaznika)</a:t>
            </a:r>
            <a:endParaRPr lang="en-US" sz="24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hr-HR" sz="2400" dirty="0">
                <a:solidFill>
                  <a:schemeClr val="tx1"/>
                </a:solidFill>
              </a:rPr>
              <a:t>Zadatak:</a:t>
            </a:r>
            <a:endParaRPr lang="en-US" sz="2400" dirty="0">
              <a:solidFill>
                <a:schemeClr val="tx1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pl-PL" sz="2400" dirty="0"/>
              <a:t>Svaka grupa zaprima tehničku specifikaciju za jedan predmet nabave (prema tri prikazane kategorije)</a:t>
            </a:r>
            <a:endParaRPr lang="en-US" sz="2400" dirty="0"/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pl-PL" sz="2400" dirty="0"/>
              <a:t>Za pojedini predmet nabave, grupa mora odrediti jesu li tehničke specifikacije dobro određene </a:t>
            </a:r>
            <a:endParaRPr lang="en-US" sz="2400" dirty="0"/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hr-HR" sz="2400" dirty="0"/>
              <a:t>Grupa definira dodatna mjerila koja bi uključili i na koji način</a:t>
            </a:r>
            <a:endParaRPr lang="en-US" sz="2400" dirty="0"/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hr-HR" sz="2400" dirty="0"/>
              <a:t>Svaka grupa prezentira svoje tehničke specifikacije; zajednički komentari i pitanja.</a:t>
            </a:r>
          </a:p>
          <a:p>
            <a:r>
              <a:rPr lang="hr-HR" sz="2400" dirty="0">
                <a:solidFill>
                  <a:schemeClr val="tx1"/>
                </a:solidFill>
              </a:rPr>
              <a:t> </a:t>
            </a:r>
          </a:p>
          <a:p>
            <a:r>
              <a:rPr lang="hr-HR" sz="2400" dirty="0">
                <a:solidFill>
                  <a:schemeClr val="tx1"/>
                </a:solidFill>
              </a:rPr>
              <a:t>Trajanje vježbe: 45 minuta. </a:t>
            </a:r>
          </a:p>
        </p:txBody>
      </p:sp>
    </p:spTree>
    <p:extLst>
      <p:ext uri="{BB962C8B-B14F-4D97-AF65-F5344CB8AC3E}">
        <p14:creationId xmlns:p14="http://schemas.microsoft.com/office/powerpoint/2010/main" val="31184454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>
            <a:extLst>
              <a:ext uri="{FF2B5EF4-FFF2-40B4-BE49-F238E27FC236}">
                <a16:creationId xmlns:a16="http://schemas.microsoft.com/office/drawing/2014/main" id="{0238ABAB-D121-4848-BB04-CE6F3681665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hr-HR" altLang="sr-Latn-RS" sz="40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Calibri" pitchFamily="34" charset="0"/>
              </a:rPr>
              <a:t>Načela JN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E280D-0788-46C1-9794-754B6AB8F7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hr-HR" sz="3200" dirty="0"/>
              <a:t>Naručitelj</a:t>
            </a:r>
            <a:r>
              <a:rPr lang="en-GB" sz="3200" dirty="0"/>
              <a:t> </a:t>
            </a:r>
            <a:r>
              <a:rPr lang="hr-HR" sz="3200" dirty="0"/>
              <a:t>je</a:t>
            </a:r>
            <a:r>
              <a:rPr lang="en-GB" sz="3200" dirty="0"/>
              <a:t> u </a:t>
            </a:r>
            <a:r>
              <a:rPr lang="hr-HR" sz="3200" dirty="0"/>
              <a:t>primjeni</a:t>
            </a:r>
            <a:r>
              <a:rPr lang="en-GB" sz="3200" dirty="0"/>
              <a:t> </a:t>
            </a:r>
            <a:r>
              <a:rPr lang="hr-HR" sz="3200" dirty="0"/>
              <a:t>ZJN </a:t>
            </a:r>
            <a:r>
              <a:rPr lang="en-GB" sz="3200" dirty="0"/>
              <a:t>u </a:t>
            </a:r>
            <a:r>
              <a:rPr lang="hr-HR" sz="3200" dirty="0"/>
              <a:t>odnosu</a:t>
            </a:r>
            <a:r>
              <a:rPr lang="en-GB" sz="3200" dirty="0"/>
              <a:t> </a:t>
            </a:r>
            <a:r>
              <a:rPr lang="hr-HR" sz="3200" dirty="0"/>
              <a:t>na</a:t>
            </a:r>
            <a:r>
              <a:rPr lang="en-GB" sz="3200" dirty="0"/>
              <a:t> </a:t>
            </a:r>
            <a:r>
              <a:rPr lang="hr-HR" sz="3200" dirty="0"/>
              <a:t>sve</a:t>
            </a:r>
            <a:r>
              <a:rPr lang="en-GB" sz="3200" dirty="0"/>
              <a:t> </a:t>
            </a:r>
            <a:r>
              <a:rPr lang="hr-HR" sz="3200" dirty="0"/>
              <a:t> gospodarske subjekte obvezan poštovati: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hr-HR" sz="3200" dirty="0"/>
              <a:t>načelo slobode kretanja robe,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hr-HR" sz="3200" dirty="0"/>
              <a:t>načelo slobode poslovnog </a:t>
            </a:r>
            <a:r>
              <a:rPr lang="hr-HR" sz="3200" dirty="0" err="1"/>
              <a:t>nastana</a:t>
            </a:r>
            <a:r>
              <a:rPr lang="hr-HR" sz="3200" dirty="0"/>
              <a:t> i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hr-HR" sz="3200" dirty="0"/>
              <a:t>načelo slobode pružanja usluga,</a:t>
            </a:r>
          </a:p>
          <a:p>
            <a:pPr marL="0" indent="0">
              <a:buNone/>
              <a:defRPr/>
            </a:pPr>
            <a:r>
              <a:rPr lang="hr-HR" sz="3200" dirty="0"/>
              <a:t>te načela koja iz toga proizlaze, kao što su: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>
            <a:extLst>
              <a:ext uri="{FF2B5EF4-FFF2-40B4-BE49-F238E27FC236}">
                <a16:creationId xmlns:a16="http://schemas.microsoft.com/office/drawing/2014/main" id="{B34CCBAE-BBA5-4FF8-9C20-107D575E0A9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67265" y="637903"/>
            <a:ext cx="9255033" cy="114458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hr-HR" altLang="sr-Latn-RS" sz="40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Calibri" pitchFamily="34" charset="0"/>
              </a:rPr>
              <a:t>Načela JN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BC4BA-F83D-4DA7-AF9E-E354E2B1422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>
              <a:buFontTx/>
              <a:buChar char="-"/>
              <a:defRPr/>
            </a:pPr>
            <a:r>
              <a:rPr lang="hr-HR" sz="3200" dirty="0"/>
              <a:t>načelo tržišnog natjecanja, </a:t>
            </a:r>
          </a:p>
          <a:p>
            <a:pPr>
              <a:buFontTx/>
              <a:buChar char="-"/>
              <a:defRPr/>
            </a:pPr>
            <a:r>
              <a:rPr lang="hr-HR" sz="3200" dirty="0"/>
              <a:t>načelo jednakog tretmana, </a:t>
            </a:r>
          </a:p>
          <a:p>
            <a:pPr>
              <a:buFontTx/>
              <a:buChar char="-"/>
              <a:defRPr/>
            </a:pPr>
            <a:r>
              <a:rPr lang="hr-HR" sz="3200" dirty="0"/>
              <a:t>načelo zabrane diskriminacije, </a:t>
            </a:r>
          </a:p>
          <a:p>
            <a:pPr>
              <a:buFontTx/>
              <a:buChar char="-"/>
              <a:defRPr/>
            </a:pPr>
            <a:r>
              <a:rPr lang="hr-HR" sz="3200" dirty="0"/>
              <a:t>načelo uzajamnog priznavanja, </a:t>
            </a:r>
          </a:p>
          <a:p>
            <a:pPr>
              <a:buFontTx/>
              <a:buChar char="-"/>
              <a:defRPr/>
            </a:pPr>
            <a:r>
              <a:rPr lang="hr-HR" sz="3200" dirty="0"/>
              <a:t>načelo razmjernosti i </a:t>
            </a:r>
          </a:p>
          <a:p>
            <a:pPr>
              <a:buFontTx/>
              <a:buChar char="-"/>
              <a:defRPr/>
            </a:pPr>
            <a:r>
              <a:rPr lang="hr-HR" sz="3200" dirty="0"/>
              <a:t>načelo transparentnosti</a:t>
            </a:r>
          </a:p>
        </p:txBody>
      </p:sp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ED81D3F7-826D-4A2F-8D04-345AB44A34A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49263" indent="-363538">
              <a:buFont typeface="Wingdings" panose="05000000000000000000" pitchFamily="2" charset="2"/>
              <a:buChar char="ü"/>
            </a:pPr>
            <a:r>
              <a:rPr lang="hr-HR" dirty="0"/>
              <a:t>Javna nabava ne smije biti osmišljena s namjerom </a:t>
            </a:r>
            <a:r>
              <a:rPr lang="hr-HR" i="1" u="sng" dirty="0"/>
              <a:t>izbjegavanja primjene </a:t>
            </a:r>
            <a:r>
              <a:rPr lang="en-GB" i="1" u="sng" dirty="0"/>
              <a:t>ZJN</a:t>
            </a:r>
            <a:r>
              <a:rPr lang="en-GB" i="1" dirty="0"/>
              <a:t> </a:t>
            </a:r>
            <a:r>
              <a:rPr lang="hr-HR" i="1" dirty="0"/>
              <a:t>ili </a:t>
            </a:r>
            <a:r>
              <a:rPr lang="hr-HR" i="1" u="sng" dirty="0"/>
              <a:t>izbjegavanja primjene pravila o javnoj nabavi male</a:t>
            </a:r>
            <a:r>
              <a:rPr lang="hr-HR" dirty="0"/>
              <a:t>, odnosno </a:t>
            </a:r>
            <a:r>
              <a:rPr lang="hr-HR" i="1" u="sng" dirty="0"/>
              <a:t>velike vrijednosti</a:t>
            </a:r>
            <a:r>
              <a:rPr lang="hr-HR" i="1" dirty="0"/>
              <a:t> </a:t>
            </a:r>
            <a:r>
              <a:rPr lang="hr-HR" dirty="0"/>
              <a:t>ili s namjerom da se određenim gospodarskim subjektima </a:t>
            </a:r>
            <a:r>
              <a:rPr lang="hr-HR" i="1" u="sng" dirty="0"/>
              <a:t>neopravdano da prednost</a:t>
            </a:r>
            <a:r>
              <a:rPr lang="hr-HR" i="1" dirty="0"/>
              <a:t> </a:t>
            </a:r>
            <a:r>
              <a:rPr lang="hr-HR" dirty="0"/>
              <a:t>ili ih se </a:t>
            </a:r>
            <a:r>
              <a:rPr lang="hr-HR" i="1" u="sng" dirty="0"/>
              <a:t>stavi u nepovoljan položaj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>
            <a:extLst>
              <a:ext uri="{FF2B5EF4-FFF2-40B4-BE49-F238E27FC236}">
                <a16:creationId xmlns:a16="http://schemas.microsoft.com/office/drawing/2014/main" id="{98CD103D-8A9A-4772-A45A-EDB363C61A3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hr-HR" altLang="sr-Latn-RS" sz="40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Calibri" pitchFamily="34" charset="0"/>
              </a:rPr>
              <a:t>Načela JN</a:t>
            </a:r>
          </a:p>
        </p:txBody>
      </p:sp>
      <p:sp>
        <p:nvSpPr>
          <p:cNvPr id="67587" name="Content Placeholder 2">
            <a:extLst>
              <a:ext uri="{FF2B5EF4-FFF2-40B4-BE49-F238E27FC236}">
                <a16:creationId xmlns:a16="http://schemas.microsoft.com/office/drawing/2014/main" id="{1EF243B1-333E-4347-A2EC-1B87A3B161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r-HR" altLang="sr-Latn-RS" dirty="0"/>
              <a:t>Naručitelj je obvezan primjenjivati odredbe </a:t>
            </a:r>
            <a:r>
              <a:rPr lang="en-GB" altLang="sr-Latn-RS" dirty="0"/>
              <a:t>ZJN </a:t>
            </a:r>
            <a:r>
              <a:rPr lang="hr-HR" altLang="sr-Latn-RS" dirty="0"/>
              <a:t>na način koji omogućava </a:t>
            </a:r>
            <a:r>
              <a:rPr lang="hr-HR" altLang="sr-Latn-RS" b="1" dirty="0"/>
              <a:t>učinkovitu javnu nabavu </a:t>
            </a:r>
            <a:r>
              <a:rPr lang="hr-HR" altLang="sr-Latn-RS" dirty="0"/>
              <a:t>te </a:t>
            </a:r>
            <a:r>
              <a:rPr lang="hr-HR" altLang="sr-Latn-RS" b="1" dirty="0"/>
              <a:t>ekonomično i svrhovito trošenje javnih sredstava</a:t>
            </a:r>
          </a:p>
          <a:p>
            <a:r>
              <a:rPr lang="hr-HR" altLang="sr-Latn-RS" dirty="0"/>
              <a:t>Gospodarski subjekt je obvezan tijekom izvršenja ugovora o javnoj nabavi pridržavati se </a:t>
            </a:r>
            <a:r>
              <a:rPr lang="hr-HR" altLang="sr-Latn-RS" u="sng" dirty="0"/>
              <a:t>primjenjivih obveza</a:t>
            </a:r>
            <a:r>
              <a:rPr lang="hr-HR" altLang="sr-Latn-RS" dirty="0"/>
              <a:t> u području </a:t>
            </a:r>
            <a:r>
              <a:rPr lang="hr-HR" altLang="sr-Latn-RS" b="1" dirty="0"/>
              <a:t>prava okoliša</a:t>
            </a:r>
            <a:r>
              <a:rPr lang="hr-HR" altLang="sr-Latn-RS" dirty="0"/>
              <a:t>, </a:t>
            </a:r>
            <a:r>
              <a:rPr lang="hr-HR" altLang="sr-Latn-RS" b="1" dirty="0"/>
              <a:t>socijalnog i radnog prava</a:t>
            </a:r>
            <a:r>
              <a:rPr lang="hr-HR" altLang="sr-Latn-RS" dirty="0"/>
              <a:t>, uključujući </a:t>
            </a:r>
            <a:r>
              <a:rPr lang="hr-HR" altLang="sr-Latn-RS" b="1" dirty="0"/>
              <a:t>kolektivne ugovore</a:t>
            </a:r>
            <a:r>
              <a:rPr lang="hr-HR" altLang="sr-Latn-RS" dirty="0"/>
              <a:t>, a osobito </a:t>
            </a:r>
            <a:r>
              <a:rPr lang="hr-HR" altLang="sr-Latn-RS" b="1" dirty="0"/>
              <a:t>obvezu isplate ugovorene plaće</a:t>
            </a:r>
            <a:r>
              <a:rPr lang="hr-HR" altLang="sr-Latn-RS" dirty="0"/>
              <a:t>, ili o</a:t>
            </a:r>
            <a:r>
              <a:rPr lang="hr-HR" altLang="sr-Latn-RS" b="1" dirty="0"/>
              <a:t>dredaba međunarodnog prava okoliša, socijalnog i radnog prava</a:t>
            </a:r>
            <a:r>
              <a:rPr lang="hr-HR" altLang="sr-Latn-RS" dirty="0"/>
              <a:t> navedenim u Prilogu XI. </a:t>
            </a:r>
            <a:r>
              <a:rPr lang="en-GB" altLang="sr-Latn-RS" dirty="0"/>
              <a:t>ZJN</a:t>
            </a:r>
            <a:endParaRPr lang="hr-HR" altLang="sr-Latn-R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slov 1">
            <a:extLst>
              <a:ext uri="{FF2B5EF4-FFF2-40B4-BE49-F238E27FC236}">
                <a16:creationId xmlns:a16="http://schemas.microsoft.com/office/drawing/2014/main" id="{0B947B84-2CEC-4373-937F-644F8BF291C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hr-HR" altLang="sr-Latn-RS" sz="40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Calibri" pitchFamily="34" charset="0"/>
              </a:rPr>
              <a:t>Kriteriji za odabir GS – čl. 256. ZJN</a:t>
            </a:r>
          </a:p>
        </p:txBody>
      </p:sp>
      <p:sp>
        <p:nvSpPr>
          <p:cNvPr id="26627" name="Rezervirano mjesto sadržaja 2">
            <a:extLst>
              <a:ext uri="{FF2B5EF4-FFF2-40B4-BE49-F238E27FC236}">
                <a16:creationId xmlns:a16="http://schemas.microsoft.com/office/drawing/2014/main" id="{3AA30E28-06BD-454B-87AF-FCC8EEFCB2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0728" y="2007212"/>
            <a:ext cx="10475912" cy="4088788"/>
          </a:xfrm>
        </p:spPr>
        <p:txBody>
          <a:bodyPr>
            <a:normAutofit/>
          </a:bodyPr>
          <a:lstStyle/>
          <a:p>
            <a:pPr marL="357188" indent="-357188">
              <a:buFont typeface="Wingdings" panose="05000000000000000000" pitchFamily="2" charset="2"/>
              <a:buChar char="Ø"/>
            </a:pPr>
            <a:r>
              <a:rPr lang="hr-HR" altLang="sr-Latn-RS" sz="2400" dirty="0"/>
              <a:t>Kriteriji za odabir GS mogu se odnositi na:</a:t>
            </a:r>
          </a:p>
          <a:p>
            <a:pPr marL="357188" indent="-357188">
              <a:buFont typeface="Wingdings" panose="05000000000000000000" pitchFamily="2" charset="2"/>
              <a:buNone/>
            </a:pPr>
            <a:r>
              <a:rPr lang="hr-HR" altLang="sr-Latn-RS" sz="2400" dirty="0"/>
              <a:t>		1. sposobnost za obavljanje profesionalne djelatnosti</a:t>
            </a:r>
          </a:p>
          <a:p>
            <a:pPr marL="357188" indent="-357188">
              <a:buFont typeface="Wingdings" panose="05000000000000000000" pitchFamily="2" charset="2"/>
              <a:buNone/>
            </a:pPr>
            <a:r>
              <a:rPr lang="hr-HR" altLang="sr-Latn-RS" sz="2400" dirty="0"/>
              <a:t>		2. ekonomsku i financijsku sposobnost</a:t>
            </a:r>
          </a:p>
          <a:p>
            <a:pPr marL="357188" indent="-357188">
              <a:buFont typeface="Wingdings" panose="05000000000000000000" pitchFamily="2" charset="2"/>
              <a:buNone/>
            </a:pPr>
            <a:r>
              <a:rPr lang="hr-HR" altLang="sr-Latn-RS" sz="2400" dirty="0"/>
              <a:t>		3. tehničku i stručnu sposobnost</a:t>
            </a:r>
          </a:p>
          <a:p>
            <a:pPr marL="357188" indent="-357188">
              <a:buFont typeface="Wingdings" panose="05000000000000000000" pitchFamily="2" charset="2"/>
              <a:buChar char="Ø"/>
            </a:pPr>
            <a:r>
              <a:rPr lang="hr-HR" altLang="sr-Latn-RS" sz="2400" dirty="0"/>
              <a:t>Javni naručitelj </a:t>
            </a:r>
            <a:r>
              <a:rPr lang="hr-HR" altLang="sr-Latn-RS" sz="2400" b="1" dirty="0"/>
              <a:t>smije</a:t>
            </a:r>
            <a:r>
              <a:rPr lang="hr-HR" altLang="sr-Latn-RS" sz="2400" dirty="0"/>
              <a:t> kao uvjete sposobnosti GS u postupku javne nabave odrediti </a:t>
            </a:r>
            <a:r>
              <a:rPr lang="hr-HR" altLang="sr-Latn-RS" sz="2400" b="1" dirty="0"/>
              <a:t>samo</a:t>
            </a:r>
            <a:r>
              <a:rPr lang="hr-HR" altLang="sr-Latn-RS" sz="2400" dirty="0"/>
              <a:t> </a:t>
            </a:r>
            <a:r>
              <a:rPr lang="hr-HR" altLang="sr-Latn-RS" sz="2400" u="sng" dirty="0"/>
              <a:t>kriterije za odabir iz čl. 256. st. 1. </a:t>
            </a:r>
            <a:r>
              <a:rPr lang="hr-HR" altLang="sr-Latn-RS" sz="2400" dirty="0"/>
              <a:t>(</a:t>
            </a:r>
            <a:r>
              <a:rPr lang="hr-HR" altLang="sr-Latn-RS" sz="2400" i="1" dirty="0"/>
              <a:t>gore navedeni kriteriji</a:t>
            </a:r>
            <a:r>
              <a:rPr lang="hr-HR" altLang="sr-Latn-RS" sz="2400" dirty="0"/>
              <a:t>) u skladu s odredbama toga odjeljka ZJN</a:t>
            </a:r>
          </a:p>
          <a:p>
            <a:pPr marL="357188" indent="-357188">
              <a:buFont typeface="Wingdings" panose="05000000000000000000" pitchFamily="2" charset="2"/>
              <a:buChar char="Ø"/>
            </a:pPr>
            <a:r>
              <a:rPr lang="hr-HR" altLang="sr-Latn-RS" sz="2400" dirty="0"/>
              <a:t>Prilikom određivanja kriterija za odabir javni naručitelj </a:t>
            </a:r>
            <a:r>
              <a:rPr lang="hr-HR" altLang="sr-Latn-RS" sz="2400" b="1" dirty="0"/>
              <a:t>smije</a:t>
            </a:r>
            <a:r>
              <a:rPr lang="hr-HR" altLang="sr-Latn-RS" sz="2400" dirty="0"/>
              <a:t> zahtijevati </a:t>
            </a:r>
            <a:r>
              <a:rPr lang="hr-HR" altLang="sr-Latn-RS" sz="2400" b="1" dirty="0"/>
              <a:t>samo</a:t>
            </a:r>
            <a:r>
              <a:rPr lang="hr-HR" altLang="sr-Latn-RS" sz="2400" dirty="0"/>
              <a:t> </a:t>
            </a:r>
            <a:r>
              <a:rPr lang="hr-HR" altLang="sr-Latn-RS" sz="2400" u="sng" dirty="0"/>
              <a:t>minimalne razine sposobnosti</a:t>
            </a:r>
            <a:r>
              <a:rPr lang="hr-HR" altLang="sr-Latn-RS" sz="2400" dirty="0"/>
              <a:t> koje osiguravaju da će GS biti sposoban izvršiti ugovor o javnoj nabavi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92530" y="518173"/>
            <a:ext cx="9962156" cy="995915"/>
          </a:xfrm>
        </p:spPr>
        <p:txBody>
          <a:bodyPr>
            <a:normAutofit fontScale="90000"/>
          </a:bodyPr>
          <a:lstStyle/>
          <a:p>
            <a:r>
              <a:rPr lang="hr-HR" dirty="0" err="1">
                <a:solidFill>
                  <a:schemeClr val="accent6">
                    <a:lumMod val="75000"/>
                  </a:schemeClr>
                </a:solidFill>
                <a:cs typeface="Calibri" pitchFamily="34" charset="0"/>
              </a:rPr>
              <a:t>ZeJN</a:t>
            </a:r>
            <a:r>
              <a:rPr lang="hr-HR" dirty="0">
                <a:solidFill>
                  <a:schemeClr val="accent6">
                    <a:lumMod val="75000"/>
                  </a:schemeClr>
                </a:solidFill>
                <a:cs typeface="Calibri" pitchFamily="34" charset="0"/>
              </a:rPr>
              <a:t> – Dokumentacija o nabavi (</a:t>
            </a:r>
            <a:r>
              <a:rPr lang="hr-HR" dirty="0" err="1">
                <a:solidFill>
                  <a:schemeClr val="accent6">
                    <a:lumMod val="75000"/>
                  </a:schemeClr>
                </a:solidFill>
                <a:cs typeface="Calibri" pitchFamily="34" charset="0"/>
              </a:rPr>
              <a:t>DoN</a:t>
            </a:r>
            <a:r>
              <a:rPr lang="hr-HR" dirty="0">
                <a:solidFill>
                  <a:schemeClr val="accent6">
                    <a:lumMod val="75000"/>
                  </a:schemeClr>
                </a:solidFill>
                <a:cs typeface="Calibri" pitchFamily="34" charset="0"/>
              </a:rPr>
              <a:t>) – Osnove za isključenje i uvjeti sposobnosti</a:t>
            </a:r>
            <a:endParaRPr lang="hr-H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40192" y="1639085"/>
            <a:ext cx="10666831" cy="4633630"/>
          </a:xfrm>
        </p:spPr>
        <p:txBody>
          <a:bodyPr>
            <a:normAutofit lnSpcReduction="10000"/>
          </a:bodyPr>
          <a:lstStyle/>
          <a:p>
            <a:pPr marL="469900" indent="-457200">
              <a:lnSpc>
                <a:spcPct val="100000"/>
              </a:lnSpc>
              <a:buFont typeface="Wingdings" panose="05000000000000000000" pitchFamily="2" charset="2"/>
              <a:buChar char="q"/>
              <a:tabLst>
                <a:tab pos="354965" algn="l"/>
                <a:tab pos="355600" algn="l"/>
              </a:tabLst>
            </a:pPr>
            <a:r>
              <a:rPr lang="hr-HR" sz="2000" dirty="0">
                <a:solidFill>
                  <a:schemeClr val="tx1"/>
                </a:solidFill>
                <a:cs typeface="Calibri"/>
              </a:rPr>
              <a:t>Osnove za isključenje (čl. 254.) iz </a:t>
            </a:r>
            <a:r>
              <a:rPr lang="hr-HR" sz="2000" spc="-5" dirty="0">
                <a:solidFill>
                  <a:schemeClr val="tx1"/>
                </a:solidFill>
                <a:cs typeface="Calibri"/>
              </a:rPr>
              <a:t>nadmetanja </a:t>
            </a:r>
            <a:r>
              <a:rPr lang="hr-HR" sz="2000" dirty="0">
                <a:solidFill>
                  <a:schemeClr val="tx1"/>
                </a:solidFill>
                <a:cs typeface="Calibri"/>
              </a:rPr>
              <a:t>zbog </a:t>
            </a:r>
            <a:r>
              <a:rPr lang="hr-HR" sz="2000" spc="-5" dirty="0">
                <a:solidFill>
                  <a:schemeClr val="tx1"/>
                </a:solidFill>
                <a:cs typeface="Calibri"/>
              </a:rPr>
              <a:t>kršenja primjenjivih propisa </a:t>
            </a:r>
            <a:r>
              <a:rPr lang="hr-HR" sz="2000" dirty="0">
                <a:solidFill>
                  <a:schemeClr val="tx1"/>
                </a:solidFill>
                <a:cs typeface="Calibri"/>
              </a:rPr>
              <a:t>o</a:t>
            </a:r>
            <a:r>
              <a:rPr lang="hr-HR" sz="2000" spc="65" dirty="0">
                <a:solidFill>
                  <a:schemeClr val="tx1"/>
                </a:solidFill>
                <a:cs typeface="Calibri"/>
              </a:rPr>
              <a:t> </a:t>
            </a:r>
            <a:r>
              <a:rPr lang="hr-HR" sz="2000" spc="-10" dirty="0">
                <a:solidFill>
                  <a:schemeClr val="tx1"/>
                </a:solidFill>
                <a:cs typeface="Calibri"/>
              </a:rPr>
              <a:t>okolišu</a:t>
            </a:r>
          </a:p>
          <a:p>
            <a:pPr marL="927100" lvl="1" indent="-457200">
              <a:lnSpc>
                <a:spcPct val="100000"/>
              </a:lnSpc>
              <a:buFont typeface="Wingdings" panose="05000000000000000000" pitchFamily="2" charset="2"/>
              <a:buChar char="q"/>
              <a:tabLst>
                <a:tab pos="354965" algn="l"/>
                <a:tab pos="355600" algn="l"/>
              </a:tabLst>
            </a:pPr>
            <a:r>
              <a:rPr lang="hr-HR" dirty="0">
                <a:cs typeface="Calibri"/>
              </a:rPr>
              <a:t>Na </a:t>
            </a:r>
            <a:r>
              <a:rPr lang="hr-HR" spc="-5" dirty="0">
                <a:cs typeface="Calibri"/>
              </a:rPr>
              <a:t>temelju </a:t>
            </a:r>
            <a:r>
              <a:rPr lang="hr-HR" spc="-10" dirty="0">
                <a:cs typeface="Calibri"/>
              </a:rPr>
              <a:t>direktiva </a:t>
            </a:r>
            <a:r>
              <a:rPr lang="hr-HR" dirty="0">
                <a:cs typeface="Calibri"/>
              </a:rPr>
              <a:t>o </a:t>
            </a:r>
            <a:r>
              <a:rPr lang="hr-HR" spc="-10" dirty="0">
                <a:cs typeface="Calibri"/>
              </a:rPr>
              <a:t>javnoj nabavi </a:t>
            </a:r>
            <a:r>
              <a:rPr lang="hr-HR" spc="-25" dirty="0">
                <a:cs typeface="Calibri"/>
              </a:rPr>
              <a:t>može </a:t>
            </a:r>
            <a:r>
              <a:rPr lang="hr-HR" spc="-5" dirty="0">
                <a:cs typeface="Calibri"/>
              </a:rPr>
              <a:t>se, na </a:t>
            </a:r>
            <a:r>
              <a:rPr lang="hr-HR" spc="-30" dirty="0">
                <a:cs typeface="Calibri"/>
              </a:rPr>
              <a:t>primjer, </a:t>
            </a:r>
            <a:r>
              <a:rPr lang="hr-HR" dirty="0">
                <a:cs typeface="Calibri"/>
              </a:rPr>
              <a:t>zbog </a:t>
            </a:r>
            <a:r>
              <a:rPr lang="hr-HR" spc="-25" dirty="0">
                <a:cs typeface="Calibri"/>
              </a:rPr>
              <a:t>teške </a:t>
            </a:r>
            <a:r>
              <a:rPr lang="hr-HR" spc="-15" dirty="0">
                <a:cs typeface="Calibri"/>
              </a:rPr>
              <a:t>povrede  pravila </a:t>
            </a:r>
            <a:r>
              <a:rPr lang="hr-HR" spc="-10" dirty="0">
                <a:cs typeface="Calibri"/>
              </a:rPr>
              <a:t>poslovanja </a:t>
            </a:r>
            <a:r>
              <a:rPr lang="hr-HR" dirty="0">
                <a:cs typeface="Calibri"/>
              </a:rPr>
              <a:t>isključiti </a:t>
            </a:r>
            <a:r>
              <a:rPr lang="hr-HR" spc="-10" dirty="0">
                <a:cs typeface="Calibri"/>
              </a:rPr>
              <a:t>ponuditelj </a:t>
            </a:r>
            <a:r>
              <a:rPr lang="hr-HR" spc="-25" dirty="0">
                <a:cs typeface="Calibri"/>
              </a:rPr>
              <a:t>za </a:t>
            </a:r>
            <a:r>
              <a:rPr lang="hr-HR" spc="-10" dirty="0">
                <a:cs typeface="Calibri"/>
              </a:rPr>
              <a:t>odlaganje </a:t>
            </a:r>
            <a:r>
              <a:rPr lang="hr-HR" spc="-5" dirty="0">
                <a:cs typeface="Calibri"/>
              </a:rPr>
              <a:t>otpada </a:t>
            </a:r>
            <a:r>
              <a:rPr lang="hr-HR" spc="-25" dirty="0">
                <a:cs typeface="Calibri"/>
              </a:rPr>
              <a:t>koji </a:t>
            </a:r>
            <a:r>
              <a:rPr lang="hr-HR" dirty="0">
                <a:cs typeface="Calibri"/>
              </a:rPr>
              <a:t>je </a:t>
            </a:r>
            <a:r>
              <a:rPr lang="hr-HR" spc="-15" dirty="0">
                <a:cs typeface="Calibri"/>
              </a:rPr>
              <a:t>uzastopno </a:t>
            </a:r>
            <a:r>
              <a:rPr lang="hr-HR" spc="-10" dirty="0">
                <a:cs typeface="Calibri"/>
              </a:rPr>
              <a:t>kršio odredbe </a:t>
            </a:r>
            <a:r>
              <a:rPr lang="hr-HR" dirty="0">
                <a:cs typeface="Calibri"/>
              </a:rPr>
              <a:t>o </a:t>
            </a:r>
            <a:r>
              <a:rPr lang="hr-HR" spc="-15" dirty="0">
                <a:cs typeface="Calibri"/>
              </a:rPr>
              <a:t>okolišu</a:t>
            </a:r>
            <a:r>
              <a:rPr lang="hr-HR" spc="555" dirty="0">
                <a:cs typeface="Calibri"/>
              </a:rPr>
              <a:t> </a:t>
            </a:r>
            <a:r>
              <a:rPr lang="hr-HR" dirty="0">
                <a:cs typeface="Calibri"/>
              </a:rPr>
              <a:t>i </a:t>
            </a:r>
            <a:r>
              <a:rPr lang="hr-HR" spc="-25" dirty="0">
                <a:cs typeface="Calibri"/>
              </a:rPr>
              <a:t>za </a:t>
            </a:r>
            <a:r>
              <a:rPr lang="hr-HR" spc="-20" dirty="0">
                <a:cs typeface="Calibri"/>
              </a:rPr>
              <a:t>to </a:t>
            </a:r>
            <a:r>
              <a:rPr lang="hr-HR" spc="-5" dirty="0">
                <a:cs typeface="Calibri"/>
              </a:rPr>
              <a:t>dobio </a:t>
            </a:r>
            <a:r>
              <a:rPr lang="hr-HR" dirty="0">
                <a:cs typeface="Calibri"/>
              </a:rPr>
              <a:t>više </a:t>
            </a:r>
            <a:r>
              <a:rPr lang="hr-HR" spc="-15" dirty="0">
                <a:cs typeface="Calibri"/>
              </a:rPr>
              <a:t>upravnih </a:t>
            </a:r>
            <a:r>
              <a:rPr lang="hr-HR" spc="-10" dirty="0">
                <a:cs typeface="Calibri"/>
              </a:rPr>
              <a:t>kazni. </a:t>
            </a:r>
            <a:r>
              <a:rPr lang="hr-HR" spc="-120" dirty="0">
                <a:cs typeface="Calibri"/>
              </a:rPr>
              <a:t>To </a:t>
            </a:r>
            <a:r>
              <a:rPr lang="hr-HR" dirty="0">
                <a:cs typeface="Calibri"/>
              </a:rPr>
              <a:t>se </a:t>
            </a:r>
            <a:r>
              <a:rPr lang="hr-HR" spc="-25" dirty="0">
                <a:cs typeface="Calibri"/>
              </a:rPr>
              <a:t>može  </a:t>
            </a:r>
            <a:r>
              <a:rPr lang="hr-HR" spc="-5" dirty="0">
                <a:cs typeface="Calibri"/>
              </a:rPr>
              <a:t>primijeniti </a:t>
            </a:r>
            <a:r>
              <a:rPr lang="hr-HR" spc="-25" dirty="0">
                <a:cs typeface="Calibri"/>
              </a:rPr>
              <a:t>ako </a:t>
            </a:r>
            <a:r>
              <a:rPr lang="hr-HR" dirty="0">
                <a:cs typeface="Calibri"/>
              </a:rPr>
              <a:t>je </a:t>
            </a:r>
            <a:r>
              <a:rPr lang="hr-HR" spc="-10" dirty="0">
                <a:cs typeface="Calibri"/>
              </a:rPr>
              <a:t>kršenje odredaba </a:t>
            </a:r>
            <a:r>
              <a:rPr lang="hr-HR" dirty="0">
                <a:cs typeface="Calibri"/>
              </a:rPr>
              <a:t>o </a:t>
            </a:r>
            <a:r>
              <a:rPr lang="hr-HR" spc="-15" dirty="0">
                <a:cs typeface="Calibri"/>
              </a:rPr>
              <a:t>okolišu </a:t>
            </a:r>
            <a:r>
              <a:rPr lang="hr-HR" dirty="0">
                <a:cs typeface="Calibri"/>
              </a:rPr>
              <a:t>u </a:t>
            </a:r>
            <a:r>
              <a:rPr lang="hr-HR" spc="-5" dirty="0">
                <a:cs typeface="Calibri"/>
              </a:rPr>
              <a:t>nacionalnom </a:t>
            </a:r>
            <a:r>
              <a:rPr lang="hr-HR" spc="-20" dirty="0">
                <a:cs typeface="Calibri"/>
              </a:rPr>
              <a:t>zakonodavstvu  </a:t>
            </a:r>
            <a:r>
              <a:rPr lang="hr-HR" spc="-10" dirty="0">
                <a:cs typeface="Calibri"/>
              </a:rPr>
              <a:t>navedeno </a:t>
            </a:r>
            <a:r>
              <a:rPr lang="hr-HR" spc="-15" dirty="0">
                <a:cs typeface="Calibri"/>
              </a:rPr>
              <a:t>kao </a:t>
            </a:r>
            <a:r>
              <a:rPr lang="hr-HR" spc="-10" dirty="0">
                <a:cs typeface="Calibri"/>
              </a:rPr>
              <a:t>povreda </a:t>
            </a:r>
            <a:r>
              <a:rPr lang="hr-HR" spc="-15" dirty="0">
                <a:cs typeface="Calibri"/>
              </a:rPr>
              <a:t>pravila</a:t>
            </a:r>
            <a:r>
              <a:rPr lang="hr-HR" spc="5" dirty="0">
                <a:cs typeface="Calibri"/>
              </a:rPr>
              <a:t> </a:t>
            </a:r>
            <a:r>
              <a:rPr lang="hr-HR" spc="-10" dirty="0">
                <a:cs typeface="Calibri"/>
              </a:rPr>
              <a:t>poslovanja.</a:t>
            </a:r>
          </a:p>
          <a:p>
            <a:pPr marL="469900" marR="5080" indent="-457200" algn="just">
              <a:lnSpc>
                <a:spcPct val="100000"/>
              </a:lnSpc>
              <a:buFont typeface="Wingdings" panose="05000000000000000000" pitchFamily="2" charset="2"/>
              <a:buChar char="q"/>
              <a:tabLst>
                <a:tab pos="430530" algn="l"/>
              </a:tabLst>
            </a:pPr>
            <a:r>
              <a:rPr lang="hr-HR" sz="2000" spc="-35" dirty="0">
                <a:solidFill>
                  <a:schemeClr val="tx1"/>
                </a:solidFill>
                <a:cs typeface="Calibri"/>
              </a:rPr>
              <a:t>Tehnička </a:t>
            </a:r>
            <a:r>
              <a:rPr lang="hr-HR" sz="2000" dirty="0">
                <a:solidFill>
                  <a:schemeClr val="tx1"/>
                </a:solidFill>
                <a:cs typeface="Calibri"/>
              </a:rPr>
              <a:t>i </a:t>
            </a:r>
            <a:r>
              <a:rPr lang="hr-HR" sz="2000" spc="-5" dirty="0">
                <a:solidFill>
                  <a:schemeClr val="tx1"/>
                </a:solidFill>
                <a:cs typeface="Calibri"/>
              </a:rPr>
              <a:t>stručna </a:t>
            </a:r>
            <a:r>
              <a:rPr lang="hr-HR" sz="2000" spc="-10" dirty="0">
                <a:solidFill>
                  <a:schemeClr val="tx1"/>
                </a:solidFill>
                <a:cs typeface="Calibri"/>
              </a:rPr>
              <a:t>sposobnost </a:t>
            </a:r>
            <a:r>
              <a:rPr lang="hr-HR" sz="2000" spc="-20" dirty="0">
                <a:solidFill>
                  <a:schemeClr val="tx1"/>
                </a:solidFill>
                <a:cs typeface="Calibri"/>
              </a:rPr>
              <a:t>povezana </a:t>
            </a:r>
            <a:r>
              <a:rPr lang="hr-HR" sz="2000" dirty="0">
                <a:solidFill>
                  <a:schemeClr val="tx1"/>
                </a:solidFill>
                <a:cs typeface="Calibri"/>
              </a:rPr>
              <a:t>s </a:t>
            </a:r>
            <a:r>
              <a:rPr lang="hr-HR" sz="2000" spc="-15" dirty="0">
                <a:solidFill>
                  <a:schemeClr val="tx1"/>
                </a:solidFill>
                <a:cs typeface="Calibri"/>
              </a:rPr>
              <a:t>okolišem (čl. 268. st. 1. </a:t>
            </a:r>
            <a:r>
              <a:rPr lang="hr-HR" sz="2000" spc="-15" dirty="0" err="1">
                <a:solidFill>
                  <a:schemeClr val="tx1"/>
                </a:solidFill>
                <a:cs typeface="Calibri"/>
              </a:rPr>
              <a:t>tč</a:t>
            </a:r>
            <a:r>
              <a:rPr lang="hr-HR" sz="2000" spc="-15" dirty="0">
                <a:solidFill>
                  <a:schemeClr val="tx1"/>
                </a:solidFill>
                <a:cs typeface="Calibri"/>
              </a:rPr>
              <a:t>. 9.) </a:t>
            </a:r>
            <a:r>
              <a:rPr lang="hr-HR" sz="2000" spc="-30" dirty="0">
                <a:solidFill>
                  <a:schemeClr val="tx1"/>
                </a:solidFill>
                <a:cs typeface="Calibri"/>
              </a:rPr>
              <a:t>može </a:t>
            </a:r>
            <a:r>
              <a:rPr lang="hr-HR" sz="2000" spc="-5" dirty="0">
                <a:solidFill>
                  <a:schemeClr val="tx1"/>
                </a:solidFill>
                <a:cs typeface="Calibri"/>
              </a:rPr>
              <a:t>uključivati </a:t>
            </a:r>
            <a:r>
              <a:rPr lang="hr-HR" sz="2000" spc="-10" dirty="0">
                <a:solidFill>
                  <a:schemeClr val="tx1"/>
                </a:solidFill>
                <a:cs typeface="Calibri"/>
              </a:rPr>
              <a:t>tehničku sposobnost </a:t>
            </a:r>
            <a:r>
              <a:rPr lang="hr-HR" sz="2000" spc="-25" dirty="0">
                <a:solidFill>
                  <a:schemeClr val="tx1"/>
                </a:solidFill>
                <a:cs typeface="Calibri"/>
              </a:rPr>
              <a:t>za </a:t>
            </a:r>
            <a:r>
              <a:rPr lang="hr-HR" sz="2000" spc="-5" dirty="0">
                <a:solidFill>
                  <a:schemeClr val="tx1"/>
                </a:solidFill>
                <a:cs typeface="Calibri"/>
              </a:rPr>
              <a:t>smanjenje </a:t>
            </a:r>
            <a:r>
              <a:rPr lang="hr-HR" sz="2000" spc="-15" dirty="0">
                <a:solidFill>
                  <a:schemeClr val="tx1"/>
                </a:solidFill>
                <a:cs typeface="Calibri"/>
              </a:rPr>
              <a:t>stvaranja</a:t>
            </a:r>
            <a:r>
              <a:rPr lang="hr-HR" sz="2000" spc="555" dirty="0">
                <a:solidFill>
                  <a:schemeClr val="tx1"/>
                </a:solidFill>
                <a:cs typeface="Calibri"/>
              </a:rPr>
              <a:t> </a:t>
            </a:r>
            <a:r>
              <a:rPr lang="hr-HR" sz="2000" spc="-5" dirty="0">
                <a:solidFill>
                  <a:schemeClr val="tx1"/>
                </a:solidFill>
                <a:cs typeface="Calibri"/>
              </a:rPr>
              <a:t>otpada na najmanju </a:t>
            </a:r>
            <a:r>
              <a:rPr lang="hr-HR" sz="2000" dirty="0">
                <a:solidFill>
                  <a:schemeClr val="tx1"/>
                </a:solidFill>
                <a:cs typeface="Calibri"/>
              </a:rPr>
              <a:t>moguću mjeru, </a:t>
            </a:r>
            <a:r>
              <a:rPr lang="hr-HR" sz="2000" spc="-15" dirty="0">
                <a:solidFill>
                  <a:schemeClr val="tx1"/>
                </a:solidFill>
                <a:cs typeface="Calibri"/>
              </a:rPr>
              <a:t>izbjegavanje </a:t>
            </a:r>
            <a:r>
              <a:rPr lang="hr-HR" sz="2000" spc="-10" dirty="0">
                <a:solidFill>
                  <a:schemeClr val="tx1"/>
                </a:solidFill>
                <a:cs typeface="Calibri"/>
              </a:rPr>
              <a:t>izlijevanja tvari </a:t>
            </a:r>
            <a:r>
              <a:rPr lang="hr-HR" sz="2000" spc="-25" dirty="0">
                <a:solidFill>
                  <a:schemeClr val="tx1"/>
                </a:solidFill>
                <a:cs typeface="Calibri"/>
              </a:rPr>
              <a:t>koje </a:t>
            </a:r>
            <a:r>
              <a:rPr lang="hr-HR" sz="2000" spc="-5" dirty="0">
                <a:solidFill>
                  <a:schemeClr val="tx1"/>
                </a:solidFill>
                <a:cs typeface="Calibri"/>
              </a:rPr>
              <a:t>onečišćuju, smanjenje potrošnje </a:t>
            </a:r>
            <a:r>
              <a:rPr lang="hr-HR" sz="2000" spc="-10" dirty="0">
                <a:solidFill>
                  <a:schemeClr val="tx1"/>
                </a:solidFill>
                <a:cs typeface="Calibri"/>
              </a:rPr>
              <a:t>goriva </a:t>
            </a:r>
            <a:r>
              <a:rPr lang="hr-HR" sz="2000" spc="-5" dirty="0">
                <a:solidFill>
                  <a:schemeClr val="tx1"/>
                </a:solidFill>
                <a:cs typeface="Calibri"/>
              </a:rPr>
              <a:t>ili </a:t>
            </a:r>
            <a:r>
              <a:rPr lang="hr-HR" sz="2000" spc="575" dirty="0">
                <a:solidFill>
                  <a:schemeClr val="tx1"/>
                </a:solidFill>
                <a:cs typeface="Calibri"/>
              </a:rPr>
              <a:t> </a:t>
            </a:r>
            <a:r>
              <a:rPr lang="hr-HR" sz="2000" spc="-5" dirty="0">
                <a:solidFill>
                  <a:schemeClr val="tx1"/>
                </a:solidFill>
                <a:cs typeface="Calibri"/>
              </a:rPr>
              <a:t>smanjenje </a:t>
            </a:r>
            <a:r>
              <a:rPr lang="hr-HR" sz="2000" spc="-10" dirty="0">
                <a:solidFill>
                  <a:schemeClr val="tx1"/>
                </a:solidFill>
                <a:cs typeface="Calibri"/>
              </a:rPr>
              <a:t>narušavanja </a:t>
            </a:r>
            <a:r>
              <a:rPr lang="hr-HR" sz="2000" spc="-5" dirty="0">
                <a:solidFill>
                  <a:schemeClr val="tx1"/>
                </a:solidFill>
                <a:cs typeface="Calibri"/>
              </a:rPr>
              <a:t>prirodnih </a:t>
            </a:r>
            <a:r>
              <a:rPr lang="hr-HR" sz="2000" spc="-15" dirty="0">
                <a:solidFill>
                  <a:schemeClr val="tx1"/>
                </a:solidFill>
                <a:cs typeface="Calibri"/>
              </a:rPr>
              <a:t>staništa </a:t>
            </a:r>
            <a:r>
              <a:rPr lang="hr-HR" sz="2000" dirty="0">
                <a:solidFill>
                  <a:schemeClr val="tx1"/>
                </a:solidFill>
                <a:cs typeface="Calibri"/>
              </a:rPr>
              <a:t>na </a:t>
            </a:r>
            <a:r>
              <a:rPr lang="hr-HR" sz="2000" spc="-5" dirty="0">
                <a:solidFill>
                  <a:schemeClr val="tx1"/>
                </a:solidFill>
                <a:cs typeface="Calibri"/>
              </a:rPr>
              <a:t>najmanju </a:t>
            </a:r>
            <a:r>
              <a:rPr lang="hr-HR" sz="2000" dirty="0">
                <a:solidFill>
                  <a:schemeClr val="tx1"/>
                </a:solidFill>
                <a:cs typeface="Calibri"/>
              </a:rPr>
              <a:t>moguću</a:t>
            </a:r>
            <a:r>
              <a:rPr lang="hr-HR" sz="2000" spc="-45" dirty="0">
                <a:solidFill>
                  <a:schemeClr val="tx1"/>
                </a:solidFill>
                <a:cs typeface="Calibri"/>
              </a:rPr>
              <a:t> </a:t>
            </a:r>
            <a:r>
              <a:rPr lang="hr-HR" sz="2000" dirty="0">
                <a:solidFill>
                  <a:schemeClr val="tx1"/>
                </a:solidFill>
                <a:cs typeface="Calibri"/>
              </a:rPr>
              <a:t>mjeru</a:t>
            </a:r>
          </a:p>
          <a:p>
            <a:pPr marL="927100" marR="5080" lvl="1" indent="-457200" algn="just">
              <a:lnSpc>
                <a:spcPct val="100000"/>
              </a:lnSpc>
              <a:buFont typeface="Wingdings" panose="05000000000000000000" pitchFamily="2" charset="2"/>
              <a:buChar char="q"/>
              <a:tabLst>
                <a:tab pos="430530" algn="l"/>
              </a:tabLst>
            </a:pPr>
            <a:r>
              <a:rPr lang="hr-HR" spc="-10" dirty="0">
                <a:cs typeface="Calibri"/>
              </a:rPr>
              <a:t>Posjeduje </a:t>
            </a:r>
            <a:r>
              <a:rPr lang="hr-HR" spc="-5" dirty="0">
                <a:cs typeface="Calibri"/>
              </a:rPr>
              <a:t>li </a:t>
            </a:r>
            <a:r>
              <a:rPr lang="hr-HR" spc="-10" dirty="0">
                <a:cs typeface="Calibri"/>
              </a:rPr>
              <a:t>ponuditelj prethodno </a:t>
            </a:r>
            <a:r>
              <a:rPr lang="hr-HR" spc="-15" dirty="0">
                <a:cs typeface="Calibri"/>
              </a:rPr>
              <a:t>iskustvo </a:t>
            </a:r>
            <a:r>
              <a:rPr lang="hr-HR" spc="-5" dirty="0">
                <a:cs typeface="Calibri"/>
              </a:rPr>
              <a:t>u </a:t>
            </a:r>
            <a:r>
              <a:rPr lang="hr-HR" spc="-10" dirty="0">
                <a:cs typeface="Calibri"/>
              </a:rPr>
              <a:t>izvršenje </a:t>
            </a:r>
            <a:r>
              <a:rPr lang="hr-HR" spc="-20" dirty="0">
                <a:cs typeface="Calibri"/>
              </a:rPr>
              <a:t>ugovora </a:t>
            </a:r>
            <a:r>
              <a:rPr lang="hr-HR" spc="-15" dirty="0">
                <a:cs typeface="Calibri"/>
              </a:rPr>
              <a:t>povezanih </a:t>
            </a:r>
            <a:r>
              <a:rPr lang="hr-HR" spc="-5" dirty="0">
                <a:cs typeface="Calibri"/>
              </a:rPr>
              <a:t>s</a:t>
            </a:r>
            <a:r>
              <a:rPr lang="hr-HR" spc="160" dirty="0">
                <a:cs typeface="Calibri"/>
              </a:rPr>
              <a:t> </a:t>
            </a:r>
            <a:r>
              <a:rPr lang="hr-HR" spc="-10" dirty="0">
                <a:cs typeface="Calibri"/>
              </a:rPr>
              <a:t>okolišem?</a:t>
            </a:r>
            <a:endParaRPr lang="hr-HR" dirty="0">
              <a:cs typeface="Calibri"/>
            </a:endParaRPr>
          </a:p>
          <a:p>
            <a:pPr marL="927100" marR="5080" lvl="1" indent="-457200" algn="just">
              <a:lnSpc>
                <a:spcPct val="100000"/>
              </a:lnSpc>
              <a:buFont typeface="Wingdings" panose="05000000000000000000" pitchFamily="2" charset="2"/>
              <a:buChar char="q"/>
              <a:tabLst>
                <a:tab pos="430530" algn="l"/>
              </a:tabLst>
            </a:pPr>
            <a:r>
              <a:rPr lang="hr-HR" spc="-15" dirty="0">
                <a:cs typeface="Calibri"/>
              </a:rPr>
              <a:t>Zapošljava </a:t>
            </a:r>
            <a:r>
              <a:rPr lang="hr-HR" spc="-10" dirty="0">
                <a:cs typeface="Calibri"/>
              </a:rPr>
              <a:t>li ponuditelj </a:t>
            </a:r>
            <a:r>
              <a:rPr lang="hr-HR" spc="-5" dirty="0">
                <a:cs typeface="Calibri"/>
              </a:rPr>
              <a:t>ili da li </a:t>
            </a:r>
            <a:r>
              <a:rPr lang="hr-HR" spc="-10" dirty="0">
                <a:cs typeface="Calibri"/>
              </a:rPr>
              <a:t>mu </a:t>
            </a:r>
            <a:r>
              <a:rPr lang="hr-HR" spc="-5" dirty="0">
                <a:cs typeface="Calibri"/>
              </a:rPr>
              <a:t>je dostupno </a:t>
            </a:r>
            <a:r>
              <a:rPr lang="hr-HR" spc="-10" dirty="0">
                <a:cs typeface="Calibri"/>
              </a:rPr>
              <a:t>osoblje </a:t>
            </a:r>
            <a:r>
              <a:rPr lang="hr-HR" spc="-5" dirty="0">
                <a:cs typeface="Calibri"/>
              </a:rPr>
              <a:t>s </a:t>
            </a:r>
            <a:r>
              <a:rPr lang="hr-HR" spc="-15" dirty="0">
                <a:cs typeface="Calibri"/>
              </a:rPr>
              <a:t>odgovarajućim obrazovnim </a:t>
            </a:r>
            <a:r>
              <a:rPr lang="hr-HR" spc="-10" dirty="0">
                <a:cs typeface="Calibri"/>
              </a:rPr>
              <a:t>ili  </a:t>
            </a:r>
            <a:r>
              <a:rPr lang="hr-HR" spc="-5" dirty="0">
                <a:cs typeface="Calibri"/>
              </a:rPr>
              <a:t>stručnim </a:t>
            </a:r>
            <a:r>
              <a:rPr lang="hr-HR" spc="-10" dirty="0">
                <a:cs typeface="Calibri"/>
              </a:rPr>
              <a:t>kvalifikacijama </a:t>
            </a:r>
            <a:r>
              <a:rPr lang="hr-HR" spc="-5" dirty="0">
                <a:cs typeface="Calibri"/>
              </a:rPr>
              <a:t>i </a:t>
            </a:r>
            <a:r>
              <a:rPr lang="hr-HR" spc="-15" dirty="0">
                <a:cs typeface="Calibri"/>
              </a:rPr>
              <a:t>iskustvom </a:t>
            </a:r>
            <a:r>
              <a:rPr lang="hr-HR" spc="-25" dirty="0">
                <a:cs typeface="Calibri"/>
              </a:rPr>
              <a:t>za </a:t>
            </a:r>
            <a:r>
              <a:rPr lang="hr-HR" spc="-20" dirty="0">
                <a:cs typeface="Calibri"/>
              </a:rPr>
              <a:t>rad </a:t>
            </a:r>
            <a:r>
              <a:rPr lang="hr-HR" spc="-5" dirty="0">
                <a:cs typeface="Calibri"/>
              </a:rPr>
              <a:t>s elementima narudžbe </a:t>
            </a:r>
            <a:r>
              <a:rPr lang="hr-HR" spc="-25" dirty="0">
                <a:cs typeface="Calibri"/>
              </a:rPr>
              <a:t>koji </a:t>
            </a:r>
            <a:r>
              <a:rPr lang="hr-HR" spc="5" dirty="0">
                <a:cs typeface="Calibri"/>
              </a:rPr>
              <a:t>se </a:t>
            </a:r>
            <a:r>
              <a:rPr lang="hr-HR" spc="-5" dirty="0">
                <a:cs typeface="Calibri"/>
              </a:rPr>
              <a:t>odnose </a:t>
            </a:r>
            <a:r>
              <a:rPr lang="hr-HR" spc="-10" dirty="0">
                <a:cs typeface="Calibri"/>
              </a:rPr>
              <a:t>na  </a:t>
            </a:r>
            <a:r>
              <a:rPr lang="hr-HR" spc="-15" dirty="0">
                <a:cs typeface="Calibri"/>
              </a:rPr>
              <a:t>okoliš?</a:t>
            </a:r>
            <a:endParaRPr lang="hr-HR" dirty="0">
              <a:cs typeface="Calibri"/>
            </a:endParaRPr>
          </a:p>
          <a:p>
            <a:pPr marL="927100" marR="5080" lvl="1" indent="-457200" algn="just">
              <a:lnSpc>
                <a:spcPct val="100000"/>
              </a:lnSpc>
              <a:buFont typeface="Wingdings" panose="05000000000000000000" pitchFamily="2" charset="2"/>
              <a:buChar char="q"/>
              <a:tabLst>
                <a:tab pos="430530" algn="l"/>
              </a:tabLst>
            </a:pPr>
            <a:r>
              <a:rPr lang="hr-HR" spc="-10" dirty="0">
                <a:cs typeface="Calibri"/>
              </a:rPr>
              <a:t>Posjeduje </a:t>
            </a:r>
            <a:r>
              <a:rPr lang="hr-HR" spc="-5" dirty="0">
                <a:cs typeface="Calibri"/>
              </a:rPr>
              <a:t>li </a:t>
            </a:r>
            <a:r>
              <a:rPr lang="hr-HR" spc="-10" dirty="0">
                <a:cs typeface="Calibri"/>
              </a:rPr>
              <a:t>ponuditelj </a:t>
            </a:r>
            <a:r>
              <a:rPr lang="hr-HR" spc="-5" dirty="0">
                <a:cs typeface="Calibri"/>
              </a:rPr>
              <a:t>vlastitu ili dostupnu </a:t>
            </a:r>
            <a:r>
              <a:rPr lang="hr-HR" spc="-10" dirty="0">
                <a:cs typeface="Calibri"/>
              </a:rPr>
              <a:t>potrebnu </a:t>
            </a:r>
            <a:r>
              <a:rPr lang="hr-HR" spc="-15" dirty="0">
                <a:cs typeface="Calibri"/>
              </a:rPr>
              <a:t>tehničku </a:t>
            </a:r>
            <a:r>
              <a:rPr lang="hr-HR" spc="-10" dirty="0">
                <a:cs typeface="Calibri"/>
              </a:rPr>
              <a:t>opremu </a:t>
            </a:r>
            <a:r>
              <a:rPr lang="hr-HR" spc="-25" dirty="0">
                <a:cs typeface="Calibri"/>
              </a:rPr>
              <a:t>za </a:t>
            </a:r>
            <a:r>
              <a:rPr lang="hr-HR" spc="-15" dirty="0">
                <a:cs typeface="Calibri"/>
              </a:rPr>
              <a:t>zaštitu</a:t>
            </a:r>
            <a:r>
              <a:rPr lang="hr-HR" spc="185" dirty="0">
                <a:cs typeface="Calibri"/>
              </a:rPr>
              <a:t> </a:t>
            </a:r>
            <a:r>
              <a:rPr lang="hr-HR" spc="-15" dirty="0">
                <a:cs typeface="Calibri"/>
              </a:rPr>
              <a:t>okoliša?</a:t>
            </a:r>
            <a:endParaRPr lang="hr-HR" dirty="0">
              <a:cs typeface="Calibri"/>
            </a:endParaRPr>
          </a:p>
          <a:p>
            <a:pPr marL="927100" marR="5080" lvl="1" indent="-457200" algn="just">
              <a:lnSpc>
                <a:spcPct val="100000"/>
              </a:lnSpc>
              <a:buFont typeface="Wingdings" panose="05000000000000000000" pitchFamily="2" charset="2"/>
              <a:buChar char="q"/>
              <a:tabLst>
                <a:tab pos="430530" algn="l"/>
              </a:tabLst>
            </a:pPr>
            <a:r>
              <a:rPr lang="hr-HR" spc="-10" dirty="0">
                <a:cs typeface="Calibri"/>
              </a:rPr>
              <a:t>Posjeduje </a:t>
            </a:r>
            <a:r>
              <a:rPr lang="hr-HR" spc="-5" dirty="0">
                <a:cs typeface="Calibri"/>
              </a:rPr>
              <a:t>li </a:t>
            </a:r>
            <a:r>
              <a:rPr lang="hr-HR" spc="-10" dirty="0">
                <a:cs typeface="Calibri"/>
              </a:rPr>
              <a:t>ponuditelj </a:t>
            </a:r>
            <a:r>
              <a:rPr lang="hr-HR" spc="-20" dirty="0">
                <a:cs typeface="Calibri"/>
              </a:rPr>
              <a:t>sustave </a:t>
            </a:r>
            <a:r>
              <a:rPr lang="hr-HR" spc="-15" dirty="0">
                <a:cs typeface="Calibri"/>
              </a:rPr>
              <a:t>upravljanja okolišem </a:t>
            </a:r>
            <a:r>
              <a:rPr lang="hr-HR" spc="-5" dirty="0">
                <a:cs typeface="Calibri"/>
              </a:rPr>
              <a:t>(EMAS, ISO</a:t>
            </a:r>
            <a:r>
              <a:rPr lang="hr-HR" spc="145" dirty="0">
                <a:cs typeface="Calibri"/>
              </a:rPr>
              <a:t> </a:t>
            </a:r>
            <a:r>
              <a:rPr lang="hr-HR" spc="-5" dirty="0">
                <a:cs typeface="Calibri"/>
              </a:rPr>
              <a:t>14001)?</a:t>
            </a:r>
            <a:endParaRPr lang="hr-HR" dirty="0"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625"/>
              </a:spcBef>
              <a:buFont typeface="Wingdings"/>
              <a:buChar char=""/>
              <a:tabLst>
                <a:tab pos="355600" algn="l"/>
              </a:tabLst>
            </a:pPr>
            <a:endParaRPr lang="hr-HR" sz="26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93159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4039" y="58394"/>
            <a:ext cx="7164493" cy="1325563"/>
          </a:xfrm>
        </p:spPr>
        <p:txBody>
          <a:bodyPr>
            <a:normAutofit/>
          </a:bodyPr>
          <a:lstStyle/>
          <a:p>
            <a:r>
              <a:rPr lang="hr-HR" dirty="0"/>
              <a:t>EMAS (Eco-Management </a:t>
            </a:r>
            <a:r>
              <a:rPr lang="hr-HR" dirty="0" err="1"/>
              <a:t>and</a:t>
            </a:r>
            <a:r>
              <a:rPr lang="hr-HR" dirty="0"/>
              <a:t> Audit </a:t>
            </a:r>
            <a:r>
              <a:rPr lang="hr-HR" dirty="0" err="1"/>
              <a:t>Scheme</a:t>
            </a:r>
            <a:r>
              <a:rPr lang="hr-HR" dirty="0"/>
              <a:t>)</a:t>
            </a:r>
          </a:p>
        </p:txBody>
      </p:sp>
      <p:pic>
        <p:nvPicPr>
          <p:cNvPr id="1026" name="Picture 2" descr="Slikovni rezultat za emas">
            <a:extLst>
              <a:ext uri="{FF2B5EF4-FFF2-40B4-BE49-F238E27FC236}">
                <a16:creationId xmlns:a16="http://schemas.microsoft.com/office/drawing/2014/main" id="{7C141CE7-B294-4958-9770-0BFD285AC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6760" y="896323"/>
            <a:ext cx="2943807" cy="5065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5804" y="1383957"/>
            <a:ext cx="8102522" cy="5065353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hr-HR" sz="1800" dirty="0"/>
              <a:t>program razvila EK - spada u dobrovoljne instrumente zaštite okoliša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hr-HR" sz="1800" dirty="0"/>
              <a:t>namijenjen organizacijama koje su spremne primijeniti više standarde zaštite okoliša nego što je propisano zakonom - uključivanje dobrovoljno i dostupno svim ekonomskim sektorima (javnim i privatnim djelatnostima), odnosno pravnim i fizičkim osobama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hr-HR" sz="1800" dirty="0"/>
              <a:t>sustav ekološkog upravljanja i neovisnog ocjenjivanja kojim organizacije procjenjuju utjecaj njihove djelatnosti na okoliš, informiraju javnost o trenutnoj procjeni stanja utjecaja te unaprjeđuju učinkovitost rada u skladu sa zahtjevima zaštite okoliša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hr-HR" sz="1800" dirty="0"/>
              <a:t>uvođenjem EMAS-a u poslovanje, organizacije kontinuirano procjenjuju i unaprjeđuju učinkovitost sustava zaštite okoliša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hr-HR" sz="1800" dirty="0"/>
              <a:t>EMAS osigurava vjerodostojnost i pouzdanost, radnje za kontinuirano poboljšanje energetske učinkovitosti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hr-HR" sz="1800" dirty="0"/>
              <a:t>obvezno je javno priopćavanje ažuriranih informacija o učincima poslovanja na okoliš objavom Izjave o okolišu.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hr-HR" sz="1800" dirty="0"/>
              <a:t>može služiti kao dokaz za ispunjavanje određenih ekoloških mjerila zajedno s eko-oznakama.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hr-HR" sz="1800" dirty="0"/>
              <a:t>Ministarstvo zaštite okoliša i energetike je nadležno za provođenje programa EMAS </a:t>
            </a:r>
          </a:p>
        </p:txBody>
      </p:sp>
    </p:spTree>
    <p:extLst>
      <p:ext uri="{BB962C8B-B14F-4D97-AF65-F5344CB8AC3E}">
        <p14:creationId xmlns:p14="http://schemas.microsoft.com/office/powerpoint/2010/main" val="12479594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2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hr-HR" sz="2800"/>
              <a:t>Upoznajmo se!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415623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hr-HR" sz="2000" dirty="0">
                <a:sym typeface="Wingdings" panose="05000000000000000000" pitchFamily="2" charset="2"/>
              </a:rPr>
              <a:t>Ime i prezime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hr-HR" sz="2000" dirty="0">
                <a:sym typeface="Wingdings" panose="05000000000000000000" pitchFamily="2" charset="2"/>
              </a:rPr>
              <a:t>Naručitelj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hr-HR" sz="2000" dirty="0">
                <a:sym typeface="Wingdings" panose="05000000000000000000" pitchFamily="2" charset="2"/>
              </a:rPr>
              <a:t>Iskustvo u </a:t>
            </a:r>
            <a:r>
              <a:rPr lang="hr-HR" sz="2000" dirty="0" err="1">
                <a:sym typeface="Wingdings" panose="05000000000000000000" pitchFamily="2" charset="2"/>
              </a:rPr>
              <a:t>ZeJN</a:t>
            </a:r>
            <a:endParaRPr lang="hr-HR" sz="2000" dirty="0">
              <a:sym typeface="Wingdings" panose="05000000000000000000" pitchFamily="2" charset="2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hr-HR" sz="2000" dirty="0">
                <a:sym typeface="Wingdings" panose="05000000000000000000" pitchFamily="2" charset="2"/>
              </a:rPr>
              <a:t>Očekivanja od treninga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EB8BC80-7321-4C34-9869-5100FF435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0636" t="28929" r="69000" b="38586"/>
          <a:stretch>
            <a:fillRect/>
          </a:stretch>
        </p:blipFill>
        <p:spPr bwMode="auto">
          <a:xfrm>
            <a:off x="5408466" y="643468"/>
            <a:ext cx="5367564" cy="48163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5017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58" name="Title 1">
            <a:extLst>
              <a:ext uri="{FF2B5EF4-FFF2-40B4-BE49-F238E27FC236}">
                <a16:creationId xmlns:a16="http://schemas.microsoft.com/office/drawing/2014/main" id="{377E3243-D48C-4F6F-8A0D-9913FA4E428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859437" y="957695"/>
            <a:ext cx="3494362" cy="4930246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r"/>
            <a:r>
              <a:rPr lang="en-US" altLang="sr-Latn-RS" b="1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Kriteriji za odabir ENP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443F2059-7555-4F37-89F7-DAAEC1D1FC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7266" y="963877"/>
            <a:ext cx="6377769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57188"/>
            <a:r>
              <a:rPr lang="en-US" altLang="sr-Latn-RS" sz="2400"/>
              <a:t>Naručitelj ima diskrecijsko pravo biranja primjenjivih kriterija</a:t>
            </a:r>
          </a:p>
          <a:p>
            <a:pPr marL="357188"/>
            <a:r>
              <a:rPr lang="en-US" altLang="sr-Latn-RS" sz="2400"/>
              <a:t>Kriterij </a:t>
            </a:r>
            <a:r>
              <a:rPr lang="en-US" altLang="sr-Latn-RS" sz="2400" b="1" i="1"/>
              <a:t>ekonomski najpovoljnije ponude </a:t>
            </a:r>
            <a:r>
              <a:rPr lang="en-US" altLang="sr-Latn-RS" sz="2400"/>
              <a:t>mora:</a:t>
            </a:r>
          </a:p>
          <a:p>
            <a:pPr marL="809625" lvl="1">
              <a:tabLst>
                <a:tab pos="809625" algn="l"/>
              </a:tabLst>
            </a:pPr>
            <a:r>
              <a:rPr lang="en-US" altLang="sr-Latn-RS"/>
              <a:t>biti u vezi s predmetom nabave,</a:t>
            </a:r>
          </a:p>
          <a:p>
            <a:pPr marL="809625" lvl="1">
              <a:tabLst>
                <a:tab pos="809625" algn="l"/>
              </a:tabLst>
            </a:pPr>
            <a:r>
              <a:rPr lang="en-US" altLang="sr-Latn-RS"/>
              <a:t>biti objektivan i osigurati mogućnost provjere putem dokaza,</a:t>
            </a:r>
          </a:p>
          <a:p>
            <a:pPr marL="809625" lvl="1">
              <a:tabLst>
                <a:tab pos="809625" algn="l"/>
              </a:tabLst>
            </a:pPr>
            <a:r>
              <a:rPr lang="en-US" altLang="sr-Latn-RS"/>
              <a:t>biti prethodno objavljen,</a:t>
            </a:r>
          </a:p>
          <a:p>
            <a:pPr marL="809625" lvl="1">
              <a:tabLst>
                <a:tab pos="809625" algn="l"/>
              </a:tabLst>
            </a:pPr>
            <a:r>
              <a:rPr lang="en-US" altLang="sr-Latn-RS"/>
              <a:t>biti različit od traženih dokaza sposobnosti ponuditelja. </a:t>
            </a:r>
          </a:p>
          <a:p>
            <a:endParaRPr lang="en-US" altLang="sr-Latn-RS" sz="2400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48571" y="2209249"/>
            <a:ext cx="0" cy="2506648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F69D5811-972F-44DE-94BA-A9C36782A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z="40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Calibri" pitchFamily="34" charset="0"/>
              </a:rPr>
              <a:t>Kriteriji za odabir - ENP</a:t>
            </a:r>
            <a:endParaRPr lang="en-GB" altLang="sr-Latn-RS" sz="4000" b="1" dirty="0">
              <a:solidFill>
                <a:schemeClr val="accent6">
                  <a:lumMod val="75000"/>
                </a:schemeClr>
              </a:solidFill>
              <a:latin typeface="+mn-lt"/>
              <a:cs typeface="Calibri" pitchFamily="34" charset="0"/>
            </a:endParaRP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CD098300-61E3-4E98-9000-AD0988FC4B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0065" y="1881050"/>
            <a:ext cx="10475912" cy="4450081"/>
          </a:xfrm>
        </p:spPr>
        <p:txBody>
          <a:bodyPr/>
          <a:lstStyle/>
          <a:p>
            <a:r>
              <a:rPr lang="hr-HR" altLang="sr-Latn-RS" dirty="0"/>
              <a:t>Primjeri kriterija:</a:t>
            </a:r>
          </a:p>
          <a:p>
            <a:pPr lvl="1"/>
            <a:r>
              <a:rPr lang="hr-HR" altLang="sr-Latn-RS" dirty="0"/>
              <a:t>Kvaliteta</a:t>
            </a:r>
          </a:p>
          <a:p>
            <a:pPr lvl="1"/>
            <a:r>
              <a:rPr lang="hr-HR" altLang="sr-Latn-RS" dirty="0"/>
              <a:t>Tehnička vrijednost</a:t>
            </a:r>
          </a:p>
          <a:p>
            <a:pPr lvl="1"/>
            <a:r>
              <a:rPr lang="hr-HR" altLang="sr-Latn-RS" dirty="0"/>
              <a:t>Estetske i funkcionalne značajke</a:t>
            </a:r>
          </a:p>
          <a:p>
            <a:pPr lvl="1"/>
            <a:r>
              <a:rPr lang="hr-HR" altLang="sr-Latn-RS" dirty="0"/>
              <a:t>Društvene, </a:t>
            </a:r>
            <a:r>
              <a:rPr lang="hr-HR" altLang="sr-Latn-RS" b="1" dirty="0"/>
              <a:t>okolišne</a:t>
            </a:r>
            <a:r>
              <a:rPr lang="hr-HR" altLang="sr-Latn-RS" dirty="0"/>
              <a:t> i inovativne značajke</a:t>
            </a:r>
          </a:p>
          <a:p>
            <a:pPr lvl="1"/>
            <a:r>
              <a:rPr lang="hr-HR" altLang="sr-Latn-RS" dirty="0"/>
              <a:t>Trgovanje i uvjeti trgovanja</a:t>
            </a:r>
          </a:p>
          <a:p>
            <a:pPr lvl="1"/>
            <a:r>
              <a:rPr lang="hr-HR" altLang="sr-Latn-RS" dirty="0"/>
              <a:t>Organizacija, kvalifikacije i iskustvo osoblja angažiranog na izvršenju ugovora</a:t>
            </a:r>
          </a:p>
          <a:p>
            <a:pPr lvl="1"/>
            <a:r>
              <a:rPr lang="hr-HR" altLang="sr-Latn-RS" dirty="0"/>
              <a:t>Usluge nakon prodaje i tehnička pomoć</a:t>
            </a:r>
          </a:p>
          <a:p>
            <a:pPr lvl="1"/>
            <a:r>
              <a:rPr lang="hr-HR" altLang="sr-Latn-RS" dirty="0"/>
              <a:t>Datum isporuke, proces isporuke i rok isporuke ili rok izvršenja</a:t>
            </a:r>
            <a:endParaRPr lang="en-GB" altLang="sr-Latn-RS" dirty="0"/>
          </a:p>
        </p:txBody>
      </p:sp>
    </p:spTree>
  </p:cSld>
  <p:clrMapOvr>
    <a:masterClrMapping/>
  </p:clrMapOvr>
  <p:transition>
    <p:dissolv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26444"/>
            <a:ext cx="9534426" cy="995915"/>
          </a:xfrm>
        </p:spPr>
        <p:txBody>
          <a:bodyPr/>
          <a:lstStyle/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Modeli za odabir ENP s kvalitetom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683566" y="1380231"/>
            <a:ext cx="3816425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b="1" dirty="0">
                <a:solidFill>
                  <a:schemeClr val="tx1"/>
                </a:solidFill>
              </a:rPr>
              <a:t>Apsolutni model</a:t>
            </a:r>
            <a:endParaRPr lang="fr-BE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199" y="1988272"/>
            <a:ext cx="4042792" cy="430758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r-HR" sz="2000" dirty="0">
                <a:solidFill>
                  <a:schemeClr val="tx1"/>
                </a:solidFill>
              </a:rPr>
              <a:t>K1: Svakoj ponudi dodjeljuje se određeni broj bodova na temelju </a:t>
            </a:r>
            <a:r>
              <a:rPr lang="hr-HR" sz="2000" dirty="0" err="1">
                <a:solidFill>
                  <a:schemeClr val="tx1"/>
                </a:solidFill>
              </a:rPr>
              <a:t>necjenovnih</a:t>
            </a:r>
            <a:r>
              <a:rPr lang="hr-HR" sz="2000" dirty="0">
                <a:solidFill>
                  <a:schemeClr val="tx1"/>
                </a:solidFill>
              </a:rPr>
              <a:t> kriterija</a:t>
            </a:r>
          </a:p>
          <a:p>
            <a:pPr algn="just"/>
            <a:r>
              <a:rPr lang="hr-HR" sz="2000" dirty="0">
                <a:solidFill>
                  <a:schemeClr val="tx1"/>
                </a:solidFill>
              </a:rPr>
              <a:t>K2:  Bodovi iz prvog koraka se pretvaraju u novčane vrijednosti i dodaju ili oduzimaju od ponuđene cijene i dobiva se </a:t>
            </a:r>
            <a:r>
              <a:rPr lang="hr-HR" sz="2000" b="1" dirty="0">
                <a:solidFill>
                  <a:schemeClr val="tx1"/>
                </a:solidFill>
              </a:rPr>
              <a:t>“kvalitativno usklađena cijena.”</a:t>
            </a:r>
          </a:p>
          <a:p>
            <a:pPr algn="just"/>
            <a:r>
              <a:rPr lang="hr-HR" sz="2000" dirty="0">
                <a:solidFill>
                  <a:schemeClr val="tx1"/>
                </a:solidFill>
              </a:rPr>
              <a:t>K3: Odabire se ponuda s </a:t>
            </a:r>
            <a:r>
              <a:rPr lang="hr-HR" sz="2000" b="1" dirty="0">
                <a:solidFill>
                  <a:schemeClr val="tx1"/>
                </a:solidFill>
              </a:rPr>
              <a:t>najnižom “kvalitativno usklađenom cijenom”.</a:t>
            </a:r>
          </a:p>
          <a:p>
            <a:endParaRPr lang="fr-BE" sz="2000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4975668" y="1380231"/>
            <a:ext cx="3751139" cy="63976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b="1" dirty="0">
                <a:solidFill>
                  <a:schemeClr val="tx1"/>
                </a:solidFill>
              </a:rPr>
              <a:t>Relativni model</a:t>
            </a:r>
            <a:endParaRPr lang="fr-BE" b="1" dirty="0">
              <a:solidFill>
                <a:schemeClr val="tx1"/>
              </a:solidFill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935661" y="1988272"/>
            <a:ext cx="3751139" cy="430758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r-HR" sz="2000" dirty="0">
                <a:solidFill>
                  <a:schemeClr val="tx1"/>
                </a:solidFill>
              </a:rPr>
              <a:t>K1: Određuje se </a:t>
            </a:r>
            <a:r>
              <a:rPr lang="hr-HR" sz="2000" b="1" dirty="0">
                <a:solidFill>
                  <a:schemeClr val="tx1"/>
                </a:solidFill>
              </a:rPr>
              <a:t>relativna važnost kriterija</a:t>
            </a:r>
            <a:r>
              <a:rPr lang="hr-HR" sz="2000" dirty="0">
                <a:solidFill>
                  <a:schemeClr val="tx1"/>
                </a:solidFill>
              </a:rPr>
              <a:t> i pretvara se u </a:t>
            </a:r>
            <a:r>
              <a:rPr lang="hr-HR" sz="2000" b="1" dirty="0">
                <a:solidFill>
                  <a:schemeClr val="tx1"/>
                </a:solidFill>
              </a:rPr>
              <a:t>maksimalni raspon bodova</a:t>
            </a:r>
            <a:r>
              <a:rPr lang="hr-HR" sz="2000" dirty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hr-HR" sz="2000" dirty="0">
                <a:solidFill>
                  <a:schemeClr val="tx1"/>
                </a:solidFill>
              </a:rPr>
              <a:t>K2: Na temelju definiranog </a:t>
            </a:r>
            <a:r>
              <a:rPr lang="hr-HR" sz="2000" b="1" dirty="0">
                <a:solidFill>
                  <a:schemeClr val="tx1"/>
                </a:solidFill>
              </a:rPr>
              <a:t>pravila za dodjelu bodova </a:t>
            </a:r>
            <a:r>
              <a:rPr lang="hr-HR" sz="2000" dirty="0">
                <a:solidFill>
                  <a:schemeClr val="tx1"/>
                </a:solidFill>
              </a:rPr>
              <a:t>(formule) pridružuju se bodovi ponudama po kriterijima.</a:t>
            </a:r>
          </a:p>
          <a:p>
            <a:pPr algn="just"/>
            <a:r>
              <a:rPr lang="hr-HR" sz="2000" dirty="0">
                <a:solidFill>
                  <a:schemeClr val="tx1"/>
                </a:solidFill>
              </a:rPr>
              <a:t>K3: Rangiraju se ponude prema </a:t>
            </a:r>
            <a:r>
              <a:rPr lang="hr-HR" sz="2000" b="1" dirty="0">
                <a:solidFill>
                  <a:schemeClr val="tx1"/>
                </a:solidFill>
              </a:rPr>
              <a:t>zbroju bodova po kriterijima i odabire ona s najviše bodova</a:t>
            </a:r>
            <a:r>
              <a:rPr lang="hr-HR" sz="2000" dirty="0">
                <a:solidFill>
                  <a:schemeClr val="tx1"/>
                </a:solidFill>
              </a:rPr>
              <a:t>.</a:t>
            </a:r>
          </a:p>
          <a:p>
            <a:endParaRPr lang="fr-BE" dirty="0"/>
          </a:p>
        </p:txBody>
      </p:sp>
      <p:sp>
        <p:nvSpPr>
          <p:cNvPr id="8" name="TextBox 7"/>
          <p:cNvSpPr txBox="1"/>
          <p:nvPr/>
        </p:nvSpPr>
        <p:spPr>
          <a:xfrm>
            <a:off x="677334" y="6353726"/>
            <a:ext cx="8412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Izvor: Smjernice br 1. Kriteriji za odabir ponude</a:t>
            </a:r>
            <a:r>
              <a:rPr lang="en-US" dirty="0"/>
              <a:t>,</a:t>
            </a:r>
            <a:r>
              <a:rPr lang="hr-HR" dirty="0"/>
              <a:t> </a:t>
            </a:r>
            <a:r>
              <a:rPr lang="hr-HR" dirty="0">
                <a:hlinkClick r:id="rId2"/>
              </a:rPr>
              <a:t>www.javnanabava.hr</a:t>
            </a:r>
            <a:r>
              <a:rPr lang="en-US" dirty="0"/>
              <a:t>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150159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18F23-30E1-48A0-9C5F-AAC35C440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877" y="460713"/>
            <a:ext cx="10010245" cy="1080370"/>
          </a:xfrm>
        </p:spPr>
        <p:txBody>
          <a:bodyPr/>
          <a:lstStyle/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Primjeri zelenog ENP kriterija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8FCE8-81A1-4371-AB37-705599456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2043" y="1772347"/>
            <a:ext cx="10614454" cy="4084755"/>
          </a:xfrm>
        </p:spPr>
        <p:txBody>
          <a:bodyPr>
            <a:normAutofit/>
          </a:bodyPr>
          <a:lstStyle/>
          <a:p>
            <a:r>
              <a:rPr lang="hr-HR" sz="3200" dirty="0"/>
              <a:t>1. Naručitelj: Sveučilište u Rijeci, Studentski centar Rijeka (EOJN: 2018/S 0F3-0034336)</a:t>
            </a:r>
          </a:p>
          <a:p>
            <a:r>
              <a:rPr lang="hr-HR" sz="3200" dirty="0">
                <a:hlinkClick r:id="rId2" action="ppaction://hlinkfile"/>
              </a:rPr>
              <a:t>Nabava sredstava za čišćenje</a:t>
            </a:r>
            <a:endParaRPr lang="hr-HR" sz="3200" dirty="0"/>
          </a:p>
          <a:p>
            <a:endParaRPr lang="hr-HR" sz="3200" dirty="0"/>
          </a:p>
          <a:p>
            <a:r>
              <a:rPr lang="hr-HR" sz="3200" dirty="0"/>
              <a:t>2. Naručitelj: Istarski dom zdravlja (EOJN: 2018/S 0F3-0000949)</a:t>
            </a:r>
          </a:p>
          <a:p>
            <a:r>
              <a:rPr lang="hr-HR" sz="3200" dirty="0"/>
              <a:t>Nabava: </a:t>
            </a:r>
            <a:r>
              <a:rPr lang="hr-HR" sz="3200" dirty="0">
                <a:hlinkClick r:id="rId3" action="ppaction://hlinkfile"/>
              </a:rPr>
              <a:t>Sredstva za čišćenje, sredstva za pranje rublja, pomagala i PVC galanterija</a:t>
            </a:r>
            <a:endParaRPr lang="hr-HR" sz="3200" dirty="0"/>
          </a:p>
          <a:p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183445261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5702C-6371-439A-BA04-3B7A77F6E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Studije slučaja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78F3EF-B724-48C3-A0B5-39B3E12049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784144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FFE13-53EF-4168-89BE-F61F0ABC6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111" y="776433"/>
            <a:ext cx="9734956" cy="995915"/>
          </a:xfrm>
        </p:spPr>
        <p:txBody>
          <a:bodyPr/>
          <a:lstStyle/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Studija slučaja 1: Sredstva za čišćenje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EE0F6-F00B-49DD-BFCF-26427636F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2111" y="1909823"/>
            <a:ext cx="9734956" cy="3671987"/>
          </a:xfrm>
        </p:spPr>
        <p:txBody>
          <a:bodyPr>
            <a:normAutofit/>
          </a:bodyPr>
          <a:lstStyle/>
          <a:p>
            <a:r>
              <a:rPr lang="hr-HR" dirty="0"/>
              <a:t>ENP kriteriji</a:t>
            </a:r>
          </a:p>
          <a:p>
            <a:r>
              <a:rPr lang="hr-HR" dirty="0"/>
              <a:t>Cijena: </a:t>
            </a:r>
            <a:r>
              <a:rPr lang="en-GB" dirty="0"/>
              <a:t>70% </a:t>
            </a:r>
          </a:p>
          <a:p>
            <a:r>
              <a:rPr lang="hr-HR" dirty="0"/>
              <a:t>Održivost: </a:t>
            </a:r>
            <a:r>
              <a:rPr lang="en-GB" dirty="0"/>
              <a:t>30% </a:t>
            </a:r>
            <a:endParaRPr lang="hr-HR" dirty="0"/>
          </a:p>
          <a:p>
            <a:r>
              <a:rPr lang="hr-HR" dirty="0"/>
              <a:t>Održivost je dalje uključivala: </a:t>
            </a:r>
            <a:endParaRPr lang="en-GB" dirty="0"/>
          </a:p>
          <a:p>
            <a:pPr marL="514350" indent="-514350">
              <a:buAutoNum type="alphaLcParenR"/>
            </a:pPr>
            <a:r>
              <a:rPr lang="hr-HR" dirty="0"/>
              <a:t>Održivu dostavu </a:t>
            </a:r>
            <a:r>
              <a:rPr lang="en-GB" dirty="0"/>
              <a:t>- CO2</a:t>
            </a:r>
            <a:r>
              <a:rPr lang="hr-HR" dirty="0"/>
              <a:t> vozila za dostavu </a:t>
            </a:r>
            <a:r>
              <a:rPr lang="en-GB" dirty="0"/>
              <a:t>(</a:t>
            </a:r>
            <a:r>
              <a:rPr lang="hr-HR" dirty="0"/>
              <a:t>2</a:t>
            </a:r>
            <a:r>
              <a:rPr lang="en-GB" dirty="0"/>
              <a:t>0 </a:t>
            </a:r>
            <a:r>
              <a:rPr lang="hr-HR" dirty="0"/>
              <a:t>bodova</a:t>
            </a:r>
            <a:r>
              <a:rPr lang="en-GB" dirty="0"/>
              <a:t>)</a:t>
            </a:r>
            <a:endParaRPr lang="hr-HR" dirty="0"/>
          </a:p>
          <a:p>
            <a:pPr marL="514350" indent="-514350">
              <a:buAutoNum type="alphaLcParenR"/>
            </a:pPr>
            <a:r>
              <a:rPr lang="hr-HR" dirty="0"/>
              <a:t>Održivo upravljanje otpadom (10 bodova)</a:t>
            </a:r>
          </a:p>
        </p:txBody>
      </p:sp>
    </p:spTree>
    <p:extLst>
      <p:ext uri="{BB962C8B-B14F-4D97-AF65-F5344CB8AC3E}">
        <p14:creationId xmlns:p14="http://schemas.microsoft.com/office/powerpoint/2010/main" val="420278571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CD022-55BF-4964-B84C-6C3EF9466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137" y="778232"/>
            <a:ext cx="9534426" cy="995915"/>
          </a:xfrm>
        </p:spPr>
        <p:txBody>
          <a:bodyPr/>
          <a:lstStyle/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Studija slučaja 1: Sredstva za čišćenje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A4796-8DA0-4442-A021-B53540EC6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4933" y="1772348"/>
            <a:ext cx="10397424" cy="4072398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r-HR" sz="1900" dirty="0"/>
              <a:t>Isporuku moraju vršiti isključivo vozila koja ispunjavaju minimalne emisijske standarde od 5 EURO ili više (uključujući EURO 6, poboljšani </a:t>
            </a:r>
            <a:r>
              <a:rPr lang="hr-HR" sz="1900" dirty="0" err="1"/>
              <a:t>eco-friendly</a:t>
            </a:r>
            <a:r>
              <a:rPr lang="hr-HR" sz="1900" dirty="0"/>
              <a:t> vozilo (EEV), hibridni, električni, komprimirani prirodni plin (CNG) itd.). </a:t>
            </a:r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r-HR" sz="1900" dirty="0"/>
              <a:t>U sklopu svojih ponuda, ponuditelji su zamoljeni da </a:t>
            </a:r>
            <a:r>
              <a:rPr lang="hr-HR" sz="1900" b="1" dirty="0"/>
              <a:t>dostave iscrpan popis vozila koja će se koristiti za isporuke; uključujući EURO emisijski standard i / ili vrstu goriva koje se koristi po vozilu</a:t>
            </a:r>
            <a:r>
              <a:rPr lang="hr-HR" sz="1900" dirty="0"/>
              <a:t>. </a:t>
            </a:r>
          </a:p>
          <a:p>
            <a:pPr algn="just">
              <a:lnSpc>
                <a:spcPct val="120000"/>
              </a:lnSpc>
            </a:pPr>
            <a:r>
              <a:rPr lang="hr-HR" sz="1900" dirty="0"/>
              <a:t>UVJET UGOVORA: Vozila koja nisu navedena na popisu ne mogu se koristiti za izvršenje ugovora. Nova vozila naručena prije datuma otvaranja ponuda mogla bi se uključiti u popis. </a:t>
            </a:r>
          </a:p>
          <a:p>
            <a:pPr algn="just">
              <a:lnSpc>
                <a:spcPct val="120000"/>
              </a:lnSpc>
            </a:pPr>
            <a:r>
              <a:rPr lang="hr-HR" sz="1900" dirty="0"/>
              <a:t>Bodovanje: Emisijski standardi ponderirani su na sljedeći način: Bodovi se dodjeljuju od EURO V standarda prema gore, a najviše bodova (tj. Četiri boda) dodjeljuje se na CNG pogonski ili električni hibrid.</a:t>
            </a:r>
          </a:p>
        </p:txBody>
      </p:sp>
    </p:spTree>
    <p:extLst>
      <p:ext uri="{BB962C8B-B14F-4D97-AF65-F5344CB8AC3E}">
        <p14:creationId xmlns:p14="http://schemas.microsoft.com/office/powerpoint/2010/main" val="114640546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60E5C-9D5F-463F-B7E6-CB6314ADB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Studija slučaja 1: Sredstva za čišćenje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35749-6B73-4371-8C21-0A3DB8FE6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38" y="1890584"/>
            <a:ext cx="10072029" cy="369122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dirty="0"/>
              <a:t>Ako je dobavljač pojačao napore ili inovativne metode za smanjenje i / ili minimiziranje otpada, biti će mu dodijeljen dodatni bodovi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dirty="0"/>
              <a:t>Svakoj poduzetoj dodatnoj ili inovativnoj metodi dodijelit će se jedan bod; maksimalno je moguće dodijeliti 10 bodova.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dirty="0"/>
              <a:t>Kako vidimo primjenu u RH?</a:t>
            </a:r>
          </a:p>
        </p:txBody>
      </p:sp>
    </p:spTree>
    <p:extLst>
      <p:ext uri="{BB962C8B-B14F-4D97-AF65-F5344CB8AC3E}">
        <p14:creationId xmlns:p14="http://schemas.microsoft.com/office/powerpoint/2010/main" val="418949043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E63EF-80AA-45C7-A997-48F27EDCC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Studija slučaja 2: Nabava namještaja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1C7DC-E348-4D89-9AFE-22BF42150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223" y="1894114"/>
            <a:ext cx="9853844" cy="3687696"/>
          </a:xfrm>
        </p:spPr>
        <p:txBody>
          <a:bodyPr>
            <a:normAutofit/>
          </a:bodyPr>
          <a:lstStyle/>
          <a:p>
            <a:r>
              <a:rPr lang="hr-HR" dirty="0"/>
              <a:t>Tehničke specifikacije: </a:t>
            </a:r>
          </a:p>
          <a:p>
            <a:pPr marL="514350" indent="-514350">
              <a:buAutoNum type="arabicPeriod"/>
            </a:pPr>
            <a:r>
              <a:rPr lang="hr-HR" dirty="0"/>
              <a:t>Korištenje materijala za koji je moguće provjeriti porijeklo te koji potječe iz obnovljivih izvora </a:t>
            </a:r>
          </a:p>
          <a:p>
            <a:pPr marL="514350" indent="-514350">
              <a:buAutoNum type="arabicPeriod"/>
            </a:pPr>
            <a:r>
              <a:rPr lang="hr-HR" dirty="0"/>
              <a:t>Namještaj mora biti izrađen s premazima koji nisu štetni za okoliš (ili su manje štetni) te prilikom izrade ne smiju biti korištene kemikalije koje su opasne za okoliš </a:t>
            </a:r>
          </a:p>
          <a:p>
            <a:pPr marL="514350" indent="-514350">
              <a:buAutoNum type="arabicPeriod"/>
            </a:pPr>
            <a:r>
              <a:rPr lang="hr-HR" dirty="0"/>
              <a:t>Pakiranje mora biti takvo da omogućava ponovno korištenje i/ili reciklažu</a:t>
            </a:r>
          </a:p>
        </p:txBody>
      </p:sp>
    </p:spTree>
    <p:extLst>
      <p:ext uri="{BB962C8B-B14F-4D97-AF65-F5344CB8AC3E}">
        <p14:creationId xmlns:p14="http://schemas.microsoft.com/office/powerpoint/2010/main" val="380147924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0C575-85AD-40B9-BE8E-09B61C156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Studija slučaja 2: Nabava namještaja 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BBBB5-870B-41B0-B43F-98E482C42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94114"/>
            <a:ext cx="10049787" cy="3687696"/>
          </a:xfrm>
        </p:spPr>
        <p:txBody>
          <a:bodyPr>
            <a:normAutofit/>
          </a:bodyPr>
          <a:lstStyle/>
          <a:p>
            <a:r>
              <a:rPr lang="hr-HR" dirty="0"/>
              <a:t>ENP Kriteriji:</a:t>
            </a:r>
          </a:p>
          <a:p>
            <a:r>
              <a:rPr lang="hr-HR" dirty="0"/>
              <a:t>Održivost: </a:t>
            </a:r>
          </a:p>
          <a:p>
            <a:pPr marL="514350" indent="-514350">
              <a:buAutoNum type="arabicPeriod"/>
            </a:pPr>
            <a:r>
              <a:rPr lang="hr-HR" dirty="0"/>
              <a:t>logistika dostave (10%) – ponuditelji su morali dostaviti plan dostave koji će smanjiti broj dostava</a:t>
            </a:r>
          </a:p>
          <a:p>
            <a:pPr marL="514350" indent="-514350">
              <a:buAutoNum type="arabicPeriod"/>
            </a:pPr>
            <a:r>
              <a:rPr lang="hr-HR" dirty="0"/>
              <a:t>Korištenje recikliranog pakovanja (15%) – ponuditelji su morali opisati svoj pristup korištenja recikliranog pakiranja</a:t>
            </a:r>
          </a:p>
          <a:p>
            <a:pPr marL="514350" indent="-514350">
              <a:buAutoNum type="arabicPeriod"/>
            </a:pPr>
            <a:r>
              <a:rPr lang="hr-HR" dirty="0"/>
              <a:t>Eko-oznake (25%) – ponude moraju sadržavati navode o eko oznakama</a:t>
            </a:r>
          </a:p>
        </p:txBody>
      </p:sp>
    </p:spTree>
    <p:extLst>
      <p:ext uri="{BB962C8B-B14F-4D97-AF65-F5344CB8AC3E}">
        <p14:creationId xmlns:p14="http://schemas.microsoft.com/office/powerpoint/2010/main" val="2078846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hr-HR">
                <a:solidFill>
                  <a:srgbClr val="FFFFFF"/>
                </a:solidFill>
              </a:rPr>
              <a:t>Što je zelena javna nabava?</a:t>
            </a:r>
          </a:p>
        </p:txBody>
      </p:sp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D9E257B3-8025-4AED-A887-E677665AF6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2031784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593930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6F9EF-5D95-49D9-8A24-9DA03C31A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Studija slučaja 3: Nabava ručnika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D8E02-EFF3-474C-8DE7-C04CAF3A4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6249" y="1772348"/>
            <a:ext cx="9960818" cy="3809462"/>
          </a:xfrm>
        </p:spPr>
        <p:txBody>
          <a:bodyPr>
            <a:normAutofit lnSpcReduction="10000"/>
          </a:bodyPr>
          <a:lstStyle/>
          <a:p>
            <a:r>
              <a:rPr lang="hr-HR" dirty="0"/>
              <a:t>Tehničke specifikacije:</a:t>
            </a:r>
          </a:p>
          <a:p>
            <a:pPr marL="457200" indent="-457200">
              <a:buFontTx/>
              <a:buChar char="-"/>
            </a:pPr>
            <a:r>
              <a:rPr lang="hr-HR" dirty="0"/>
              <a:t>Ručnici moraju sadržavati minimalno 10% recikliranih celuloznih vlakana (dokazuje se mikroskopskim ispitivanjem)</a:t>
            </a:r>
          </a:p>
          <a:p>
            <a:r>
              <a:rPr lang="hr-HR" dirty="0"/>
              <a:t>ENP kriteriji:</a:t>
            </a:r>
          </a:p>
          <a:p>
            <a:r>
              <a:rPr lang="hr-HR" dirty="0"/>
              <a:t>% celuloznih vlakana:</a:t>
            </a:r>
          </a:p>
          <a:p>
            <a:r>
              <a:rPr lang="fr-FR" dirty="0"/>
              <a:t>• ≥50 % – 20 </a:t>
            </a:r>
            <a:r>
              <a:rPr lang="hr-HR" dirty="0"/>
              <a:t>bodova</a:t>
            </a:r>
            <a:r>
              <a:rPr lang="fr-FR" dirty="0"/>
              <a:t> </a:t>
            </a:r>
            <a:endParaRPr lang="hr-HR" dirty="0"/>
          </a:p>
          <a:p>
            <a:r>
              <a:rPr lang="fr-FR" dirty="0"/>
              <a:t>• 30 % – 10 </a:t>
            </a:r>
            <a:r>
              <a:rPr lang="hr-HR" dirty="0"/>
              <a:t>bodova</a:t>
            </a:r>
            <a:r>
              <a:rPr lang="fr-FR" dirty="0"/>
              <a:t> </a:t>
            </a:r>
            <a:endParaRPr lang="hr-HR" dirty="0"/>
          </a:p>
          <a:p>
            <a:r>
              <a:rPr lang="fr-FR" dirty="0"/>
              <a:t>• 10 % – 0 </a:t>
            </a:r>
            <a:r>
              <a:rPr lang="hr-HR" dirty="0"/>
              <a:t>bodova</a:t>
            </a:r>
          </a:p>
          <a:p>
            <a:pPr marL="457200" indent="-457200">
              <a:buFontTx/>
              <a:buChar char="-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7684141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7714A-6EE7-4680-982D-5C5E23AA7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171" y="778232"/>
            <a:ext cx="9860691" cy="995915"/>
          </a:xfrm>
        </p:spPr>
        <p:txBody>
          <a:bodyPr>
            <a:normAutofit fontScale="90000"/>
          </a:bodyPr>
          <a:lstStyle/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Studija slučaja 4: Nabava mesnih prerađevina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4E7BB-E4C9-412A-98F7-6463D14FE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9" y="1489166"/>
            <a:ext cx="10102038" cy="409264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hr-HR" sz="2000" dirty="0"/>
              <a:t>Naručitelj: </a:t>
            </a:r>
            <a:r>
              <a:rPr lang="pl-PL" sz="2000" dirty="0">
                <a:hlinkClick r:id="rId2" action="ppaction://hlinkfile"/>
              </a:rPr>
              <a:t>Dom za starije i nemoćne osobe Petrinja </a:t>
            </a:r>
            <a:r>
              <a:rPr lang="pl-PL" sz="2000" dirty="0"/>
              <a:t>(EOJN: 2018/S 0F3-0007170)</a:t>
            </a:r>
            <a:endParaRPr lang="hr-HR" sz="2000" dirty="0"/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hr-HR" sz="2000" u="sng" dirty="0"/>
              <a:t>Nefinancijski kriterij -  ambalaža/pakiranje </a:t>
            </a:r>
            <a:endParaRPr lang="en-GB" sz="20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hr-HR" sz="2000" dirty="0"/>
              <a:t> </a:t>
            </a:r>
            <a:endParaRPr lang="en-GB" sz="20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hr-HR" sz="2000" dirty="0"/>
              <a:t> Ambalaža/pakiranje svježeg mesa, koja je izrađena od materijala koji su okolišu prihvatljivi i/ili  od recikliranih materijala     =&lt; 10 bodova</a:t>
            </a:r>
            <a:endParaRPr lang="en-GB" sz="2000" dirty="0"/>
          </a:p>
          <a:p>
            <a:pPr marL="274638" indent="-274638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r-HR" sz="2000" dirty="0"/>
              <a:t>povratna  ambalaža (ponovna i višekratna uporaba ambalaže)  	10 bodova                     </a:t>
            </a:r>
            <a:endParaRPr lang="en-GB" sz="2000" dirty="0"/>
          </a:p>
          <a:p>
            <a:pPr marL="274638" indent="-274638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r-HR" sz="2000" dirty="0"/>
              <a:t>kartonska i PVC ambalaža koje se može reciklirati                      	5  bodova</a:t>
            </a:r>
            <a:endParaRPr lang="en-GB" sz="2000" dirty="0"/>
          </a:p>
          <a:p>
            <a:pPr marL="274638" indent="-274638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r-HR" sz="2000" dirty="0"/>
              <a:t>nepovratna i nerazgradiva ambalaža                                            	0  bodova</a:t>
            </a:r>
            <a:endParaRPr lang="en-GB" sz="20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hr-HR" sz="2000" dirty="0"/>
              <a:t> Ponuditelj u ponudi dostavlja </a:t>
            </a:r>
            <a:r>
              <a:rPr lang="hr-HR" sz="2000" b="1" i="1" dirty="0"/>
              <a:t>Izjavu o ambalaži/pakiranju (prilog 4)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hr-HR" sz="2000" b="1" i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hr-HR" sz="2000" dirty="0">
                <a:hlinkClick r:id="rId3"/>
              </a:rPr>
              <a:t>Odluka o određivanju kriterija i relativnih pondera za odabir ekonomski najpovoljnije ponude u kojima su predmet nabave poljoprivredno-prehrambeni proizvodi i hrana 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412172042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AEA80-9531-400E-A8FA-79AA0CD83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2641" y="776433"/>
            <a:ext cx="9534426" cy="995915"/>
          </a:xfrm>
        </p:spPr>
        <p:txBody>
          <a:bodyPr>
            <a:normAutofit fontScale="90000"/>
          </a:bodyPr>
          <a:lstStyle/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Studija slučaja 5: Nabava janjetine i buše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905AD0-AF2D-4BE6-81E1-3BF8DD485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3039" y="1772348"/>
            <a:ext cx="9684027" cy="3809462"/>
          </a:xfrm>
        </p:spPr>
        <p:txBody>
          <a:bodyPr>
            <a:normAutofit/>
          </a:bodyPr>
          <a:lstStyle/>
          <a:p>
            <a:r>
              <a:rPr lang="hr-HR" dirty="0"/>
              <a:t>Naručitelj: </a:t>
            </a:r>
            <a:r>
              <a:rPr lang="hr-HR" dirty="0">
                <a:hlinkClick r:id="rId2" action="ppaction://hlinkfile"/>
              </a:rPr>
              <a:t>Javna ustanova NP Plitvička jezera</a:t>
            </a:r>
            <a:r>
              <a:rPr lang="hr-HR" dirty="0"/>
              <a:t> (EOJN: 2018/S 0F3-0032303)</a:t>
            </a:r>
          </a:p>
          <a:p>
            <a:endParaRPr lang="hr-HR" dirty="0"/>
          </a:p>
          <a:p>
            <a:r>
              <a:rPr lang="hr-HR" dirty="0"/>
              <a:t>ENP kriteriji:</a:t>
            </a:r>
          </a:p>
          <a:p>
            <a:r>
              <a:rPr lang="hr-HR" dirty="0"/>
              <a:t>Ispaša u ekstenzivnom uzgoju na području NATURA 2000 i u područjima koje graniče s NATUROM 2000 </a:t>
            </a:r>
          </a:p>
          <a:p>
            <a:r>
              <a:rPr lang="hr-HR" dirty="0"/>
              <a:t>Udaljenost od mjesta uzgoja do mjesta sjedišta Naručitelja u kilometrima </a:t>
            </a:r>
          </a:p>
        </p:txBody>
      </p:sp>
    </p:spTree>
    <p:extLst>
      <p:ext uri="{BB962C8B-B14F-4D97-AF65-F5344CB8AC3E}">
        <p14:creationId xmlns:p14="http://schemas.microsoft.com/office/powerpoint/2010/main" val="167851731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41CB2-4B04-4645-B628-7D0CC3C1C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Studija slučaja 6: Nabava električne energije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641AF-3DF3-402E-BF97-CB7085ED10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Naručitelj: </a:t>
            </a:r>
            <a:r>
              <a:rPr lang="hr-HR" dirty="0">
                <a:hlinkClick r:id="rId2" action="ppaction://hlinkfile"/>
              </a:rPr>
              <a:t>Središnji državni ured za središnju javnu nabavu </a:t>
            </a:r>
            <a:r>
              <a:rPr lang="hr-HR" dirty="0"/>
              <a:t>(EOJN: </a:t>
            </a:r>
            <a:r>
              <a:rPr lang="en-GB" dirty="0"/>
              <a:t>2019/S 0F2-0033012</a:t>
            </a:r>
            <a:r>
              <a:rPr lang="hr-HR" dirty="0"/>
              <a:t>)</a:t>
            </a:r>
          </a:p>
          <a:p>
            <a:r>
              <a:rPr lang="hr-HR" dirty="0"/>
              <a:t>Tehničke specifikacije: 50% električne energije iz obnovljivih izvora</a:t>
            </a:r>
          </a:p>
          <a:p>
            <a:r>
              <a:rPr lang="hr-HR" dirty="0"/>
              <a:t>ENP: relativno bodovanje najveće ponuđene količine iz obnovljivih izvora</a:t>
            </a:r>
          </a:p>
        </p:txBody>
      </p:sp>
    </p:spTree>
    <p:extLst>
      <p:ext uri="{BB962C8B-B14F-4D97-AF65-F5344CB8AC3E}">
        <p14:creationId xmlns:p14="http://schemas.microsoft.com/office/powerpoint/2010/main" val="271925450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68031" y="526562"/>
            <a:ext cx="9534426" cy="995915"/>
          </a:xfrm>
        </p:spPr>
        <p:txBody>
          <a:bodyPr/>
          <a:lstStyle/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LCC (troškovi životnog vijeka) i ENP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68031" y="1522477"/>
            <a:ext cx="9534426" cy="4455203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sz="2400" dirty="0">
                <a:solidFill>
                  <a:schemeClr val="tx1"/>
                </a:solidFill>
              </a:rPr>
              <a:t>Prednost: uzimanje u obzir kvantitativnih i kvalitativnih aspekata predmeta nabave vezanih ili nevezanih uz troškove npr.:</a:t>
            </a:r>
          </a:p>
          <a:p>
            <a:pPr marL="1257300" lvl="1" indent="-361950">
              <a:buFont typeface="Wingdings" panose="05000000000000000000" pitchFamily="2" charset="2"/>
              <a:buChar char="ü"/>
            </a:pPr>
            <a:r>
              <a:rPr lang="hr-HR" sz="2400" dirty="0"/>
              <a:t>Kvaliteta</a:t>
            </a:r>
          </a:p>
          <a:p>
            <a:pPr marL="1257300" lvl="1" indent="-361950">
              <a:buFont typeface="Wingdings" panose="05000000000000000000" pitchFamily="2" charset="2"/>
              <a:buChar char="ü"/>
            </a:pPr>
            <a:r>
              <a:rPr lang="hr-HR" sz="2400" dirty="0"/>
              <a:t>Rok isporuke</a:t>
            </a:r>
          </a:p>
          <a:p>
            <a:pPr marL="1257300" lvl="1" indent="-361950">
              <a:buFont typeface="Wingdings" panose="05000000000000000000" pitchFamily="2" charset="2"/>
              <a:buChar char="ü"/>
            </a:pPr>
            <a:r>
              <a:rPr lang="hr-HR" sz="2400" dirty="0" err="1"/>
              <a:t>Postprodajne</a:t>
            </a:r>
            <a:r>
              <a:rPr lang="hr-HR" sz="2400" dirty="0"/>
              <a:t> usluge</a:t>
            </a:r>
          </a:p>
          <a:p>
            <a:pPr marL="1257300" lvl="1" indent="-361950">
              <a:buFont typeface="Wingdings" panose="05000000000000000000" pitchFamily="2" charset="2"/>
              <a:buChar char="ü"/>
            </a:pPr>
            <a:r>
              <a:rPr lang="hr-HR" sz="2400" dirty="0"/>
              <a:t>Zbrinjavanje otpada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sz="2400" dirty="0">
                <a:solidFill>
                  <a:schemeClr val="tx1"/>
                </a:solidFill>
              </a:rPr>
              <a:t>Predstavlja optimalnu kombinaciju različitih kriterija i daje najbolju vrijednost za novac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sz="2400" dirty="0">
                <a:solidFill>
                  <a:schemeClr val="tx1"/>
                </a:solidFill>
              </a:rPr>
              <a:t>Cilj: odabrati najbolju vrijednost za novac (ili više novca…)</a:t>
            </a:r>
          </a:p>
        </p:txBody>
      </p:sp>
    </p:spTree>
    <p:extLst>
      <p:ext uri="{BB962C8B-B14F-4D97-AF65-F5344CB8AC3E}">
        <p14:creationId xmlns:p14="http://schemas.microsoft.com/office/powerpoint/2010/main" val="22534191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>
            <a:extLst>
              <a:ext uri="{FF2B5EF4-FFF2-40B4-BE49-F238E27FC236}">
                <a16:creationId xmlns:a16="http://schemas.microsoft.com/office/drawing/2014/main" id="{AD4B52F2-5BCB-4FA4-AAC2-3C18FE3DE54B}"/>
              </a:ext>
            </a:extLst>
          </p:cNvPr>
          <p:cNvGrpSpPr/>
          <p:nvPr/>
        </p:nvGrpSpPr>
        <p:grpSpPr>
          <a:xfrm>
            <a:off x="648811" y="943499"/>
            <a:ext cx="4168512" cy="2294651"/>
            <a:chOff x="6505" y="1117211"/>
            <a:chExt cx="2402119" cy="1921695"/>
          </a:xfrm>
        </p:grpSpPr>
        <p:sp>
          <p:nvSpPr>
            <p:cNvPr id="9" name="Pravokutnik: zaobljeni kutovi 8">
              <a:extLst>
                <a:ext uri="{FF2B5EF4-FFF2-40B4-BE49-F238E27FC236}">
                  <a16:creationId xmlns:a16="http://schemas.microsoft.com/office/drawing/2014/main" id="{E16130A5-6A62-4A3D-823B-D32A16FB5E0F}"/>
                </a:ext>
              </a:extLst>
            </p:cNvPr>
            <p:cNvSpPr/>
            <p:nvPr/>
          </p:nvSpPr>
          <p:spPr>
            <a:xfrm>
              <a:off x="6505" y="1117211"/>
              <a:ext cx="2402119" cy="192169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Pravokutnik: zaobljeni kutovi 4">
              <a:extLst>
                <a:ext uri="{FF2B5EF4-FFF2-40B4-BE49-F238E27FC236}">
                  <a16:creationId xmlns:a16="http://schemas.microsoft.com/office/drawing/2014/main" id="{1EFC2BC8-4092-495B-9826-45BC9ED83493}"/>
                </a:ext>
              </a:extLst>
            </p:cNvPr>
            <p:cNvSpPr txBox="1"/>
            <p:nvPr/>
          </p:nvSpPr>
          <p:spPr>
            <a:xfrm>
              <a:off x="62790" y="1173496"/>
              <a:ext cx="2289549" cy="18091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lvl="0" indent="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1600" kern="1200" dirty="0"/>
                <a:t>Troškovi koje snosi javni naručitelj ili drugi korisnici kao što su: </a:t>
              </a:r>
            </a:p>
            <a:p>
              <a:pPr marL="171450" lvl="0" indent="-17145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q"/>
              </a:pPr>
              <a:r>
                <a:rPr lang="hr-HR" sz="1600" kern="1200" dirty="0"/>
                <a:t>troškovi nabave, </a:t>
              </a:r>
            </a:p>
            <a:p>
              <a:pPr marL="171450" lvl="0" indent="-17145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q"/>
              </a:pPr>
              <a:r>
                <a:rPr lang="hr-HR" sz="1600" kern="1200" dirty="0"/>
                <a:t>troškovi uporabe (potrošnja energije i drugih resursa), </a:t>
              </a:r>
            </a:p>
            <a:p>
              <a:pPr marL="171450" lvl="0" indent="-17145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q"/>
              </a:pPr>
              <a:r>
                <a:rPr lang="hr-HR" sz="1600" kern="1200" dirty="0"/>
                <a:t>troškovi održavanja, </a:t>
              </a:r>
            </a:p>
            <a:p>
              <a:pPr marL="171450" lvl="0" indent="-17145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q"/>
              </a:pPr>
              <a:r>
                <a:rPr lang="hr-HR" sz="1600" kern="1200" dirty="0"/>
                <a:t>troškovi zbrinjavanja (troškovi prikupljanja i recikliranja)</a:t>
              </a:r>
            </a:p>
          </p:txBody>
        </p:sp>
      </p:grpSp>
      <p:grpSp>
        <p:nvGrpSpPr>
          <p:cNvPr id="14" name="Grupa 13">
            <a:extLst>
              <a:ext uri="{FF2B5EF4-FFF2-40B4-BE49-F238E27FC236}">
                <a16:creationId xmlns:a16="http://schemas.microsoft.com/office/drawing/2014/main" id="{E4F07303-4F51-4846-BC96-6D76AF4893CC}"/>
              </a:ext>
            </a:extLst>
          </p:cNvPr>
          <p:cNvGrpSpPr/>
          <p:nvPr/>
        </p:nvGrpSpPr>
        <p:grpSpPr>
          <a:xfrm>
            <a:off x="6887361" y="947528"/>
            <a:ext cx="4404221" cy="2399468"/>
            <a:chOff x="5602611" y="1117211"/>
            <a:chExt cx="2402119" cy="1921695"/>
          </a:xfrm>
        </p:grpSpPr>
        <p:sp>
          <p:nvSpPr>
            <p:cNvPr id="15" name="Pravokutnik: zaobljeni kutovi 14">
              <a:extLst>
                <a:ext uri="{FF2B5EF4-FFF2-40B4-BE49-F238E27FC236}">
                  <a16:creationId xmlns:a16="http://schemas.microsoft.com/office/drawing/2014/main" id="{F1D73BEE-5532-428E-9EA3-FEBE01D59865}"/>
                </a:ext>
              </a:extLst>
            </p:cNvPr>
            <p:cNvSpPr/>
            <p:nvPr/>
          </p:nvSpPr>
          <p:spPr>
            <a:xfrm>
              <a:off x="5602611" y="1117211"/>
              <a:ext cx="2402119" cy="192169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Pravokutnik: zaobljeni kutovi 4">
              <a:extLst>
                <a:ext uri="{FF2B5EF4-FFF2-40B4-BE49-F238E27FC236}">
                  <a16:creationId xmlns:a16="http://schemas.microsoft.com/office/drawing/2014/main" id="{9174224F-B5B2-4F6F-9A1C-F1834AE69DAC}"/>
                </a:ext>
              </a:extLst>
            </p:cNvPr>
            <p:cNvSpPr txBox="1"/>
            <p:nvPr/>
          </p:nvSpPr>
          <p:spPr>
            <a:xfrm>
              <a:off x="5658896" y="1173496"/>
              <a:ext cx="2289549" cy="18091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lvl="0" indent="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1600" kern="1200" dirty="0"/>
                <a:t>Troškovi utjecaja proizvoda, usluga ili radova tijekom njihova životnog vijeka na okoliš, </a:t>
              </a:r>
              <a:r>
                <a:rPr lang="hr-HR" sz="1600" b="0" i="0" kern="1200" dirty="0"/>
                <a:t>ako se može odrediti i provjeriti njihova novčana vrijednost, a koji mogu uključivati</a:t>
              </a:r>
              <a:r>
                <a:rPr lang="en-US" sz="1600" b="0" i="0" kern="1200" dirty="0"/>
                <a:t>:</a:t>
              </a:r>
            </a:p>
            <a:p>
              <a:pPr marL="171450" lvl="0" indent="-17145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q"/>
              </a:pPr>
              <a:r>
                <a:rPr lang="hr-HR" sz="1600" b="0" i="0" kern="1200" dirty="0"/>
                <a:t>troškove emisije stakleničkih plinova, </a:t>
              </a:r>
              <a:endParaRPr lang="en-US" sz="1600" b="0" i="0" kern="1200" dirty="0"/>
            </a:p>
            <a:p>
              <a:pPr marL="171450" lvl="0" indent="-17145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q"/>
              </a:pPr>
              <a:r>
                <a:rPr lang="hr-HR" sz="1600" b="0" i="0" kern="1200" dirty="0"/>
                <a:t>emisije drugih zagađivača</a:t>
              </a:r>
              <a:endParaRPr lang="en-US" sz="1600" b="0" i="0" kern="1200" dirty="0"/>
            </a:p>
            <a:p>
              <a:pPr marL="171450" lvl="0" indent="-17145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q"/>
              </a:pPr>
              <a:r>
                <a:rPr lang="hr-HR" sz="1600" b="0" i="0" kern="1200" dirty="0"/>
                <a:t>druge troškove ublažavanja klimatskih promjena</a:t>
              </a:r>
              <a:endParaRPr lang="hr-HR" sz="1600" kern="1200" dirty="0"/>
            </a:p>
          </p:txBody>
        </p:sp>
      </p:grpSp>
      <p:sp>
        <p:nvSpPr>
          <p:cNvPr id="17" name="Strelica: ulijevo 16">
            <a:extLst>
              <a:ext uri="{FF2B5EF4-FFF2-40B4-BE49-F238E27FC236}">
                <a16:creationId xmlns:a16="http://schemas.microsoft.com/office/drawing/2014/main" id="{B5CEDF75-7F69-4631-AA3A-EEEB93DEF02B}"/>
              </a:ext>
            </a:extLst>
          </p:cNvPr>
          <p:cNvSpPr/>
          <p:nvPr/>
        </p:nvSpPr>
        <p:spPr>
          <a:xfrm rot="12884236">
            <a:off x="4632762" y="2501045"/>
            <a:ext cx="665659" cy="720635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Strelica: ulijevo 17">
            <a:extLst>
              <a:ext uri="{FF2B5EF4-FFF2-40B4-BE49-F238E27FC236}">
                <a16:creationId xmlns:a16="http://schemas.microsoft.com/office/drawing/2014/main" id="{B7983E96-814D-4E60-A6A0-E23854980426}"/>
              </a:ext>
            </a:extLst>
          </p:cNvPr>
          <p:cNvSpPr/>
          <p:nvPr/>
        </p:nvSpPr>
        <p:spPr>
          <a:xfrm rot="19515764">
            <a:off x="6061957" y="2416311"/>
            <a:ext cx="839322" cy="720635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9" name="Grupa 18">
            <a:extLst>
              <a:ext uri="{FF2B5EF4-FFF2-40B4-BE49-F238E27FC236}">
                <a16:creationId xmlns:a16="http://schemas.microsoft.com/office/drawing/2014/main" id="{D175215B-DB97-4B94-A562-6DC501158DF6}"/>
              </a:ext>
            </a:extLst>
          </p:cNvPr>
          <p:cNvGrpSpPr/>
          <p:nvPr/>
        </p:nvGrpSpPr>
        <p:grpSpPr>
          <a:xfrm>
            <a:off x="5004805" y="2907394"/>
            <a:ext cx="1378411" cy="1318915"/>
            <a:chOff x="3316412" y="3358759"/>
            <a:chExt cx="1378411" cy="1318915"/>
          </a:xfrm>
        </p:grpSpPr>
        <p:sp>
          <p:nvSpPr>
            <p:cNvPr id="20" name="Elipsa 19">
              <a:extLst>
                <a:ext uri="{FF2B5EF4-FFF2-40B4-BE49-F238E27FC236}">
                  <a16:creationId xmlns:a16="http://schemas.microsoft.com/office/drawing/2014/main" id="{D3AFC154-3FA5-4D88-8CB0-A60DD68BAC4C}"/>
                </a:ext>
              </a:extLst>
            </p:cNvPr>
            <p:cNvSpPr/>
            <p:nvPr/>
          </p:nvSpPr>
          <p:spPr>
            <a:xfrm>
              <a:off x="3316412" y="3358759"/>
              <a:ext cx="1378411" cy="131891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Elipsa 4">
              <a:extLst>
                <a:ext uri="{FF2B5EF4-FFF2-40B4-BE49-F238E27FC236}">
                  <a16:creationId xmlns:a16="http://schemas.microsoft.com/office/drawing/2014/main" id="{E89BF9B8-E0F0-451C-9D61-796AEBA7BDBE}"/>
                </a:ext>
              </a:extLst>
            </p:cNvPr>
            <p:cNvSpPr txBox="1"/>
            <p:nvPr/>
          </p:nvSpPr>
          <p:spPr>
            <a:xfrm>
              <a:off x="3518276" y="3551910"/>
              <a:ext cx="974683" cy="9326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1800" kern="1200" dirty="0"/>
                <a:t>Trošak životnog vijeka</a:t>
              </a:r>
            </a:p>
          </p:txBody>
        </p:sp>
      </p:grpSp>
      <p:pic>
        <p:nvPicPr>
          <p:cNvPr id="22" name="Picture 7">
            <a:extLst>
              <a:ext uri="{FF2B5EF4-FFF2-40B4-BE49-F238E27FC236}">
                <a16:creationId xmlns:a16="http://schemas.microsoft.com/office/drawing/2014/main" id="{49147610-7F4B-4200-BA08-7E580FCBDF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026" y="4223017"/>
            <a:ext cx="6425967" cy="2399468"/>
          </a:xfrm>
          <a:prstGeom prst="rect">
            <a:avLst/>
          </a:prstGeom>
        </p:spPr>
      </p:pic>
      <p:sp>
        <p:nvSpPr>
          <p:cNvPr id="23" name="Title 6">
            <a:extLst>
              <a:ext uri="{FF2B5EF4-FFF2-40B4-BE49-F238E27FC236}">
                <a16:creationId xmlns:a16="http://schemas.microsoft.com/office/drawing/2014/main" id="{F1FAFD84-ECAC-4407-8969-3552CDEB9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027" y="193410"/>
            <a:ext cx="9534426" cy="995915"/>
          </a:xfrm>
        </p:spPr>
        <p:txBody>
          <a:bodyPr/>
          <a:lstStyle/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LCC (troškovi životnog vijeka) i ENP</a:t>
            </a:r>
          </a:p>
        </p:txBody>
      </p:sp>
    </p:spTree>
    <p:extLst>
      <p:ext uri="{BB962C8B-B14F-4D97-AF65-F5344CB8AC3E}">
        <p14:creationId xmlns:p14="http://schemas.microsoft.com/office/powerpoint/2010/main" val="23640844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68031" y="526562"/>
            <a:ext cx="9534426" cy="995915"/>
          </a:xfrm>
        </p:spPr>
        <p:txBody>
          <a:bodyPr/>
          <a:lstStyle/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LCC (troškovi životnog vijeka) i ENP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68031" y="1522477"/>
            <a:ext cx="10455938" cy="4808961"/>
          </a:xfrm>
        </p:spPr>
        <p:txBody>
          <a:bodyPr>
            <a:normAutofit lnSpcReduction="10000"/>
          </a:bodyPr>
          <a:lstStyle/>
          <a:p>
            <a:r>
              <a:rPr lang="hr-HR" sz="2400" dirty="0">
                <a:solidFill>
                  <a:schemeClr val="tx1"/>
                </a:solidFill>
              </a:rPr>
              <a:t>LCC se može koristiti u različitim fazama javne nabava: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hr-HR" sz="2400" dirty="0"/>
              <a:t>Analizi potreba – procjena ukupnog troška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hr-HR" sz="2400" dirty="0"/>
              <a:t>Procesu usporedbi ponuda – određivanje ekonomski najpovoljnije ponude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sz="2400" dirty="0">
                <a:solidFill>
                  <a:schemeClr val="tx1"/>
                </a:solidFill>
              </a:rPr>
              <a:t>Kupnja „zelenije” ponude ukoliko je ekonomski opravdano (Ekonomski najpovoljnija ponuda utvrđuje se na </a:t>
            </a:r>
            <a:r>
              <a:rPr lang="hr-HR" sz="2400" b="1" dirty="0">
                <a:solidFill>
                  <a:schemeClr val="tx1"/>
                </a:solidFill>
              </a:rPr>
              <a:t>temelju cijene ili troška</a:t>
            </a:r>
            <a:r>
              <a:rPr lang="hr-HR" sz="2400" dirty="0">
                <a:solidFill>
                  <a:schemeClr val="tx1"/>
                </a:solidFill>
              </a:rPr>
              <a:t>, primjenom pristupa isplativosti, kao što je trošak životnog vijeka, te može uključivati </a:t>
            </a:r>
            <a:r>
              <a:rPr lang="hr-HR" sz="2400" b="1" dirty="0">
                <a:solidFill>
                  <a:schemeClr val="tx1"/>
                </a:solidFill>
              </a:rPr>
              <a:t>najbolji omjer između cijene i kvalitete</a:t>
            </a:r>
            <a:r>
              <a:rPr lang="hr-HR" sz="2400" dirty="0">
                <a:solidFill>
                  <a:schemeClr val="tx1"/>
                </a:solidFill>
              </a:rPr>
              <a:t>, koji se ocjenjuje na temelju kriterija, uključujući kvalitativne, okolišne ili društvene značajke, povezanih s predmetom nabave, ZJN 2016, čl. 284. st. 2.):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hr-HR" sz="2400" dirty="0">
                <a:cs typeface="Arial" panose="020B0604020202020204" pitchFamily="34" charset="0"/>
              </a:rPr>
              <a:t>Povećanje iskoristivosti predmeta koji se nabavlja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hr-HR" sz="2400" dirty="0">
                <a:cs typeface="Arial" panose="020B0604020202020204" pitchFamily="34" charset="0"/>
              </a:rPr>
              <a:t>Povećanje kvalitete predmeta za jednaku novčanu transakciju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hr-HR" sz="2400" dirty="0">
                <a:cs typeface="Arial" panose="020B0604020202020204" pitchFamily="34" charset="0"/>
              </a:rPr>
              <a:t>Smanjenje troškova uz zadržavanje jednake količine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hr-HR" sz="2400" dirty="0">
                <a:cs typeface="Arial" panose="020B0604020202020204" pitchFamily="34" charset="0"/>
              </a:rPr>
              <a:t>Smanjenje potrebe za predmetom iskorištavanjem pune funkcionalnosti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hr-HR" sz="2400" dirty="0">
                <a:cs typeface="Arial" panose="020B0604020202020204" pitchFamily="34" charset="0"/>
              </a:rPr>
              <a:t>Inovativna rješenja</a:t>
            </a:r>
          </a:p>
          <a:p>
            <a:pPr lvl="0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1801307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384" y="499596"/>
            <a:ext cx="10842085" cy="995915"/>
          </a:xfrm>
        </p:spPr>
        <p:txBody>
          <a:bodyPr>
            <a:normAutofit fontScale="90000"/>
          </a:bodyPr>
          <a:lstStyle/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LCC alati - Kalkulator uštede ugljika i energije za ugovorenu energiju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" name="Slika 7"/>
          <p:cNvPicPr/>
          <p:nvPr/>
        </p:nvPicPr>
        <p:blipFill rotWithShape="1">
          <a:blip r:embed="rId2"/>
          <a:srcRect t="32463" r="58218"/>
          <a:stretch/>
        </p:blipFill>
        <p:spPr bwMode="auto">
          <a:xfrm>
            <a:off x="466274" y="1769650"/>
            <a:ext cx="11269924" cy="47737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3557180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109" y="492154"/>
            <a:ext cx="10603957" cy="1320800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LCC alati - Kalkulator uštede ugljika i energije za uredsku ICT opremu</a:t>
            </a:r>
          </a:p>
        </p:txBody>
      </p:sp>
      <p:pic>
        <p:nvPicPr>
          <p:cNvPr id="5" name="Slika 8"/>
          <p:cNvPicPr/>
          <p:nvPr/>
        </p:nvPicPr>
        <p:blipFill rotWithShape="1">
          <a:blip r:embed="rId2"/>
          <a:srcRect t="31986" r="58537"/>
          <a:stretch/>
        </p:blipFill>
        <p:spPr bwMode="auto">
          <a:xfrm>
            <a:off x="543109" y="1871157"/>
            <a:ext cx="9115059" cy="41109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538568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672971" cy="1320800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LCC alati - Kalkulator uštede ugljika i energije za uličnu rasvjetu</a:t>
            </a:r>
          </a:p>
        </p:txBody>
      </p:sp>
      <p:pic>
        <p:nvPicPr>
          <p:cNvPr id="6" name="Slika 9"/>
          <p:cNvPicPr/>
          <p:nvPr/>
        </p:nvPicPr>
        <p:blipFill rotWithShape="1">
          <a:blip r:embed="rId2"/>
          <a:srcRect t="32463" r="62684"/>
          <a:stretch/>
        </p:blipFill>
        <p:spPr bwMode="auto">
          <a:xfrm>
            <a:off x="568277" y="1930399"/>
            <a:ext cx="11159532" cy="46465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09204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Statističko izvješće o javnoj nabavi RH za 2018. godinu</a:t>
            </a:r>
          </a:p>
        </p:txBody>
      </p:sp>
      <p:graphicFrame>
        <p:nvGraphicFramePr>
          <p:cNvPr id="4" name="Dijagram 3"/>
          <p:cNvGraphicFramePr/>
          <p:nvPr>
            <p:extLst>
              <p:ext uri="{D42A27DB-BD31-4B8C-83A1-F6EECF244321}">
                <p14:modId xmlns:p14="http://schemas.microsoft.com/office/powerpoint/2010/main" val="830573326"/>
              </p:ext>
            </p:extLst>
          </p:nvPr>
        </p:nvGraphicFramePr>
        <p:xfrm>
          <a:off x="3849670" y="358814"/>
          <a:ext cx="7885093" cy="5187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6797532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85476" y="509784"/>
            <a:ext cx="9534426" cy="995915"/>
          </a:xfrm>
        </p:spPr>
        <p:txBody>
          <a:bodyPr>
            <a:normAutofit fontScale="90000"/>
          </a:bodyPr>
          <a:lstStyle/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Vježba – izrada DON uključujući zelene kriterije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85475" y="1525168"/>
            <a:ext cx="10247383" cy="4699463"/>
          </a:xfrm>
        </p:spPr>
        <p:txBody>
          <a:bodyPr>
            <a:normAutofit lnSpcReduction="10000"/>
          </a:bodyPr>
          <a:lstStyle/>
          <a:p>
            <a:r>
              <a:rPr lang="hr-HR" sz="2400" dirty="0">
                <a:solidFill>
                  <a:schemeClr val="tx1"/>
                </a:solidFill>
              </a:rPr>
              <a:t>Izrada DON korištenjem kriterija zelene javne nabave</a:t>
            </a:r>
          </a:p>
          <a:p>
            <a:r>
              <a:rPr lang="hr-HR" sz="2400" dirty="0">
                <a:solidFill>
                  <a:schemeClr val="tx1"/>
                </a:solidFill>
              </a:rPr>
              <a:t>Rad u grupi (4-5 polaznika)</a:t>
            </a:r>
          </a:p>
          <a:p>
            <a:r>
              <a:rPr lang="hr-HR" sz="2400" dirty="0">
                <a:solidFill>
                  <a:schemeClr val="tx1"/>
                </a:solidFill>
              </a:rPr>
              <a:t>Zadatak: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hr-HR" sz="2400" dirty="0"/>
              <a:t>Svaka grupa odabire svoj predmet nabave (prema kategorijama iz NAP </a:t>
            </a:r>
            <a:r>
              <a:rPr lang="hr-HR" sz="2400" dirty="0" err="1"/>
              <a:t>ZeJN</a:t>
            </a:r>
            <a:r>
              <a:rPr lang="hr-HR" sz="2400" dirty="0"/>
              <a:t>)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hr-HR" sz="2400" dirty="0"/>
              <a:t>Za pojedini predmet nabave, grupa definira uvjete sposobnost i/ili tehničku specifikaciju i/ili kriterije ekonomski najpovoljnije ponude za predmet nabave, kao i potrebne dokaze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hr-HR" sz="2400" dirty="0"/>
              <a:t>Svaka grupa prezentira svoje uvjete i kriterije; testiranje kriterija na imaginarnim ponudama; zajednički komentari i pitanja.</a:t>
            </a:r>
          </a:p>
          <a:p>
            <a:r>
              <a:rPr lang="hr-HR" sz="2400" dirty="0">
                <a:solidFill>
                  <a:schemeClr val="tx1"/>
                </a:solidFill>
              </a:rPr>
              <a:t> </a:t>
            </a:r>
          </a:p>
          <a:p>
            <a:r>
              <a:rPr lang="hr-HR" sz="2400" dirty="0">
                <a:solidFill>
                  <a:schemeClr val="tx1"/>
                </a:solidFill>
              </a:rPr>
              <a:t>Trajanje vježbe: 45 minuta.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9633024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49CB22F-EED7-452E-BF48-EB6026E58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542" y="183427"/>
            <a:ext cx="7474172" cy="1325563"/>
          </a:xfrm>
        </p:spPr>
        <p:txBody>
          <a:bodyPr>
            <a:normAutofit/>
          </a:bodyPr>
          <a:lstStyle/>
          <a:p>
            <a:r>
              <a:rPr lang="hr-HR" dirty="0"/>
              <a:t>Dodatna literatura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192401B-C658-4F23-9CBD-16016ECB3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075" y="1397726"/>
            <a:ext cx="9013964" cy="4331060"/>
          </a:xfrm>
        </p:spPr>
        <p:txBody>
          <a:bodyPr anchor="ctr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/>
              <a:t>Kupujmo zeleno! Priručnik o zelenoj javnoj nabavi 3. izdanje</a:t>
            </a:r>
            <a:r>
              <a:rPr lang="en-US" sz="2400"/>
              <a:t> (</a:t>
            </a:r>
            <a:r>
              <a:rPr lang="hr-HR" sz="2400"/>
              <a:t>Handbook on green public procurement 3rd edition</a:t>
            </a:r>
            <a:r>
              <a:rPr lang="en-US" sz="2400"/>
              <a:t>)</a:t>
            </a:r>
            <a:endParaRPr lang="hr-HR" sz="2400"/>
          </a:p>
          <a:p>
            <a:r>
              <a:rPr lang="hr-HR" sz="2400"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http://ec.europa.eu/environment/gpp/pdf/handbook_2016_hr.pdf</a:t>
            </a:r>
            <a:r>
              <a:rPr lang="hr-HR" sz="2400"/>
              <a:t> </a:t>
            </a:r>
            <a:endParaRPr lang="en-US" sz="2400"/>
          </a:p>
          <a:p>
            <a:r>
              <a:rPr lang="hr-HR" sz="2400"/>
              <a:t>Obuhvaća područja od implementacije, preko javnonabavnog procesa, utjecaja, evaluacije ponuda i ugovornih odredbi do ključnih GPP sektora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400"/>
              <a:t>Pratite stranice MZOE i stranice EK </a:t>
            </a:r>
          </a:p>
          <a:p>
            <a:r>
              <a:rPr lang="en-GB" sz="2400">
                <a:hlinkClick r:id="rId4"/>
              </a:rPr>
              <a:t>http://www.zelenanabava.hr/novosti</a:t>
            </a:r>
            <a:endParaRPr lang="hr-HR" sz="2400"/>
          </a:p>
          <a:p>
            <a:r>
              <a:rPr lang="hr-HR" sz="2400">
                <a:hlinkClick r:id="rId5"/>
              </a:rPr>
              <a:t>https://ec.europa.eu/environment/gpp/pdf/news_alert/Issue_90_NewsAlert_August_2019.pdf</a:t>
            </a:r>
            <a:r>
              <a:rPr lang="hr-HR" sz="2400"/>
              <a:t> </a:t>
            </a:r>
            <a:endParaRPr lang="hr-HR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3674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5BDF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http://ceppi.eu/fileadmin/templates/ceppi/lib/ceppi_news/tools/push_news_image.php?uid=3c0fdac9&amp;max_width=200&amp;max_height=200&amp;img_qual=80&amp;cache=enable">
            <a:extLst>
              <a:ext uri="{FF2B5EF4-FFF2-40B4-BE49-F238E27FC236}">
                <a16:creationId xmlns:a16="http://schemas.microsoft.com/office/drawing/2014/main" id="{3F548D8F-3793-4138-A9EC-03BCC1164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54442" y="2939201"/>
            <a:ext cx="1462088" cy="97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1395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938463"/>
            <a:ext cx="6347713" cy="991937"/>
          </a:xfrm>
        </p:spPr>
        <p:txBody>
          <a:bodyPr/>
          <a:lstStyle/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Pitanja?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58917" y="1524000"/>
            <a:ext cx="3408696" cy="441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039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niOkvir 3"/>
          <p:cNvSpPr txBox="1"/>
          <p:nvPr/>
        </p:nvSpPr>
        <p:spPr>
          <a:xfrm>
            <a:off x="838200" y="963877"/>
            <a:ext cx="3494362" cy="4930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r-HR" sz="44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Zakonodavni i institucionalni okvir na EU nivou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niOkvir 4"/>
          <p:cNvSpPr txBox="1"/>
          <p:nvPr/>
        </p:nvSpPr>
        <p:spPr>
          <a:xfrm>
            <a:off x="4976031" y="496388"/>
            <a:ext cx="6377769" cy="60415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55600" indent="-2286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hr-HR" sz="1900" i="1" dirty="0"/>
              <a:t>Direktiva 2014/24/EU </a:t>
            </a:r>
            <a:r>
              <a:rPr lang="hr-HR" sz="1900" dirty="0"/>
              <a:t>Europskog parlamenta i Vijeća od 26. veljače 2014. o javnoj nabavi i o stavljanju izvan snage Direktive 2004/18/EZ, </a:t>
            </a:r>
          </a:p>
          <a:p>
            <a:pPr marL="355600" indent="-2286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hr-HR" sz="1900" i="1" dirty="0"/>
              <a:t>Direktiva 2014/25/EU </a:t>
            </a:r>
            <a:r>
              <a:rPr lang="hr-HR" sz="1900" dirty="0"/>
              <a:t>Europskog parlamenta i Vijeća od 26. veljače 2014. o nabavi subjekata koji djeluju u sektoru vodnog gospodarstva, energetskom i prometnom sektoru te sektoru poštanskih usluga i stavljanju izvan snage Direktive 2004/17/EZ</a:t>
            </a:r>
          </a:p>
          <a:p>
            <a:pPr marL="355600" indent="-2286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hr-HR" sz="1900" dirty="0"/>
              <a:t>Uredba (EZ) br. 106/2008 Europskog parlamenta i Vijeća od 15. siječnja 2008. o programu Zajednice za označivanje energetske učinkovitosti za uredsku opremu</a:t>
            </a:r>
          </a:p>
          <a:p>
            <a:pPr marL="355600" indent="-2286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hr-HR" sz="1900" dirty="0"/>
              <a:t>7. Akcijski program EU-a za okoliš</a:t>
            </a:r>
          </a:p>
          <a:p>
            <a:pPr marL="355600" indent="-2286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hr-HR" sz="1900" dirty="0"/>
              <a:t>Strategija za pametan, održiv i uključiv rast "Europa 2020“</a:t>
            </a:r>
          </a:p>
          <a:p>
            <a:pPr marL="355600" indent="-2286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hr-HR" sz="1900" dirty="0"/>
              <a:t>Amsterdamski pakt (svibanj 2016.) - dionici i institucije dogovorili i postavili cilj osmišljavanja uravnoteženog, održivog i integriranog pristupa za suočavanje s izazovima gradova (javna nabava predstavlja jedan od ključnih načina za postizanje navedenog, što uključuje inovativnu, zelenu i odgovornu javnu nabavu)</a:t>
            </a:r>
          </a:p>
          <a:p>
            <a:pPr marL="355600" indent="-2286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60176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49917" y="442673"/>
            <a:ext cx="9534426" cy="995915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Zakonodavni i institucionalni okvir na nivou Republike Hrvatske</a:t>
            </a:r>
            <a:endParaRPr lang="hr-H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05715" y="1761513"/>
            <a:ext cx="11180570" cy="4932901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pl-PL" sz="3000" dirty="0">
                <a:solidFill>
                  <a:schemeClr val="tx1"/>
                </a:solidFill>
              </a:rPr>
              <a:t>Nacionalni akcijski plan za zelenu javnu nabavu za razdoblje od 2015. do 2017. godine s pogledom do 2020. godine</a:t>
            </a:r>
            <a:r>
              <a:rPr lang="en-US" sz="3000" dirty="0">
                <a:solidFill>
                  <a:schemeClr val="tx1"/>
                </a:solidFill>
              </a:rPr>
              <a:t> (NAP </a:t>
            </a:r>
            <a:r>
              <a:rPr lang="en-US" sz="3000" dirty="0" err="1">
                <a:solidFill>
                  <a:schemeClr val="tx1"/>
                </a:solidFill>
              </a:rPr>
              <a:t>ZeJN</a:t>
            </a:r>
            <a:r>
              <a:rPr lang="en-US" sz="3000" dirty="0">
                <a:solidFill>
                  <a:schemeClr val="tx1"/>
                </a:solidFill>
              </a:rPr>
              <a:t>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hr-HR" sz="3000" dirty="0">
                <a:solidFill>
                  <a:schemeClr val="tx1"/>
                </a:solidFill>
              </a:rPr>
              <a:t>Strategija održivog razvitka Republike Hrvatske (</a:t>
            </a:r>
            <a:r>
              <a:rPr lang="en-US" sz="3000" dirty="0">
                <a:solidFill>
                  <a:schemeClr val="tx1"/>
                </a:solidFill>
              </a:rPr>
              <a:t>NN </a:t>
            </a:r>
            <a:r>
              <a:rPr lang="hr-HR" sz="3000" dirty="0">
                <a:solidFill>
                  <a:schemeClr val="tx1"/>
                </a:solidFill>
              </a:rPr>
              <a:t>30/09)</a:t>
            </a:r>
            <a:endParaRPr lang="en-US" sz="30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hr-HR" sz="3000" dirty="0">
                <a:solidFill>
                  <a:schemeClr val="tx1"/>
                </a:solidFill>
              </a:rPr>
              <a:t>IV. Nacionalni akcijski plan energetske učinkovitosti Republike Hrvatske za razdoblje 2017. do 2019</a:t>
            </a:r>
            <a:endParaRPr lang="en-US" sz="30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hr-HR" sz="3000" dirty="0">
                <a:solidFill>
                  <a:schemeClr val="tx1"/>
                </a:solidFill>
              </a:rPr>
              <a:t>Plan gospodarenja otpadom Republike Hrvatske za razdoblje 2017.-2022.</a:t>
            </a:r>
            <a:endParaRPr lang="en-US" sz="30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000" dirty="0" err="1">
                <a:solidFill>
                  <a:schemeClr val="tx1"/>
                </a:solidFill>
              </a:rPr>
              <a:t>Zakon</a:t>
            </a:r>
            <a:r>
              <a:rPr lang="en-US" sz="3000" dirty="0">
                <a:solidFill>
                  <a:schemeClr val="tx1"/>
                </a:solidFill>
              </a:rPr>
              <a:t> o </a:t>
            </a:r>
            <a:r>
              <a:rPr lang="en-US" sz="3000" dirty="0" err="1">
                <a:solidFill>
                  <a:schemeClr val="tx1"/>
                </a:solidFill>
              </a:rPr>
              <a:t>javnoj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nabavi</a:t>
            </a:r>
            <a:r>
              <a:rPr lang="en-US" sz="3000" dirty="0">
                <a:solidFill>
                  <a:schemeClr val="tx1"/>
                </a:solidFill>
              </a:rPr>
              <a:t> RH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4133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5220</Words>
  <Application>Microsoft Office PowerPoint</Application>
  <PresentationFormat>Široki zaslon</PresentationFormat>
  <Paragraphs>564</Paragraphs>
  <Slides>72</Slides>
  <Notes>15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72</vt:i4>
      </vt:variant>
    </vt:vector>
  </HeadingPairs>
  <TitlesOfParts>
    <vt:vector size="80" baseType="lpstr">
      <vt:lpstr>Arial</vt:lpstr>
      <vt:lpstr>Calibri</vt:lpstr>
      <vt:lpstr>Calibri Light</vt:lpstr>
      <vt:lpstr>Courier New</vt:lpstr>
      <vt:lpstr>Wingdings</vt:lpstr>
      <vt:lpstr>Wingdings 3</vt:lpstr>
      <vt:lpstr>华文黑体</vt:lpstr>
      <vt:lpstr>Office Theme</vt:lpstr>
      <vt:lpstr>    ZELENA JAVNA NABAVA ZA PROVODITELJE POSTUPAKA JAVNE NABAVE </vt:lpstr>
      <vt:lpstr>Program usavršavanja</vt:lpstr>
      <vt:lpstr>Raspored</vt:lpstr>
      <vt:lpstr>Ciljevi treninga</vt:lpstr>
      <vt:lpstr>Upoznajmo se!</vt:lpstr>
      <vt:lpstr>Što je zelena javna nabava?</vt:lpstr>
      <vt:lpstr>Statističko izvješće o javnoj nabavi RH za 2018. godinu</vt:lpstr>
      <vt:lpstr>PowerPoint prezentacija</vt:lpstr>
      <vt:lpstr>Zakonodavni i institucionalni okvir na nivou Republike Hrvatske</vt:lpstr>
      <vt:lpstr>Zakonodavni i institucionalni okvir na nivou Republike Hrvatske</vt:lpstr>
      <vt:lpstr>Nacionalni akcijski plan za zelenu javnu nabavu - NAP ZeJN</vt:lpstr>
      <vt:lpstr>Okvir – korisne poveznice</vt:lpstr>
      <vt:lpstr>Koristi zelene javne nabave</vt:lpstr>
      <vt:lpstr>Mjerila za ZeJN</vt:lpstr>
      <vt:lpstr>Mjerila za ZeJN – NAP ZeJN</vt:lpstr>
      <vt:lpstr>Mjerila prema NAP-u</vt:lpstr>
      <vt:lpstr>Mjerila za ZeJN</vt:lpstr>
      <vt:lpstr>Nabavne kategorije – prioritetne skupine</vt:lpstr>
      <vt:lpstr>Prioritetne skupine proizvoda – nabavne kategorije</vt:lpstr>
      <vt:lpstr>Primjeri predmeta nabave od posebnog značaja za ozelenjivanje i mjerila</vt:lpstr>
      <vt:lpstr>Primjeri predmeta nabave od posebnog značaja za ozelenjivanje i mjerila</vt:lpstr>
      <vt:lpstr>Računala i monitori</vt:lpstr>
      <vt:lpstr>Računala i monitori</vt:lpstr>
      <vt:lpstr>Računala i monitori</vt:lpstr>
      <vt:lpstr>Primjeri predmeta nabave od posebnog značaja za ozelenjivanje i mjerila</vt:lpstr>
      <vt:lpstr>Usluge čišćenja zatvorenih prostora</vt:lpstr>
      <vt:lpstr>Usluge čišćenja zatvorenih prostora</vt:lpstr>
      <vt:lpstr>Primjeri predmeta nabave od posebnog značaja za ozelenjivanje i mjerila</vt:lpstr>
      <vt:lpstr>Medicinska električna i elektronička oprema (medicinski EEO)</vt:lpstr>
      <vt:lpstr>Eko-oznake</vt:lpstr>
      <vt:lpstr>Eko-oznake</vt:lpstr>
      <vt:lpstr>Eko-oznake</vt:lpstr>
      <vt:lpstr>Kako ozeleniti nabavu?</vt:lpstr>
      <vt:lpstr>Točke utjecaja na ozelenjavanje javne nabave: plan nabave</vt:lpstr>
      <vt:lpstr>Točke utjecaja na ozelenjavanje javne nabave: dokumentacija o nabavi</vt:lpstr>
      <vt:lpstr>ZeJN – Dokumentacija o nabavi (DoN)</vt:lpstr>
      <vt:lpstr>Točke utjecaja na ozelenjavanje javne nabave: kriterij za odabir</vt:lpstr>
      <vt:lpstr>ZeJN – Dokumentacija o nabavi (DoN)</vt:lpstr>
      <vt:lpstr>Predmet nabave </vt:lpstr>
      <vt:lpstr>Tehničke specifikacije – Zakonske odredbe</vt:lpstr>
      <vt:lpstr>Tehničke specifikacije – čl. 210. ZJN</vt:lpstr>
      <vt:lpstr>Primjeri zelenih tehničkih specifikacija</vt:lpstr>
      <vt:lpstr>Vježba 1</vt:lpstr>
      <vt:lpstr>Načela JN</vt:lpstr>
      <vt:lpstr>Načela JN</vt:lpstr>
      <vt:lpstr>Načela JN</vt:lpstr>
      <vt:lpstr>Kriteriji za odabir GS – čl. 256. ZJN</vt:lpstr>
      <vt:lpstr>ZeJN – Dokumentacija o nabavi (DoN) – Osnove za isključenje i uvjeti sposobnosti</vt:lpstr>
      <vt:lpstr>EMAS (Eco-Management and Audit Scheme)</vt:lpstr>
      <vt:lpstr>Kriteriji za odabir ENP</vt:lpstr>
      <vt:lpstr>Kriteriji za odabir - ENP</vt:lpstr>
      <vt:lpstr>Modeli za odabir ENP s kvalitetom</vt:lpstr>
      <vt:lpstr>Primjeri zelenog ENP kriterija</vt:lpstr>
      <vt:lpstr>Studije slučaja</vt:lpstr>
      <vt:lpstr>Studija slučaja 1: Sredstva za čišćenje</vt:lpstr>
      <vt:lpstr>Studija slučaja 1: Sredstva za čišćenje</vt:lpstr>
      <vt:lpstr>Studija slučaja 1: Sredstva za čišćenje</vt:lpstr>
      <vt:lpstr>Studija slučaja 2: Nabava namještaja </vt:lpstr>
      <vt:lpstr>Studija slučaja 2: Nabava namještaja </vt:lpstr>
      <vt:lpstr>Studija slučaja 3: Nabava ručnika</vt:lpstr>
      <vt:lpstr>Studija slučaja 4: Nabava mesnih prerađevina</vt:lpstr>
      <vt:lpstr>Studija slučaja 5: Nabava janjetine i buše </vt:lpstr>
      <vt:lpstr>Studija slučaja 6: Nabava električne energije</vt:lpstr>
      <vt:lpstr>LCC (troškovi životnog vijeka) i ENP</vt:lpstr>
      <vt:lpstr>LCC (troškovi životnog vijeka) i ENP</vt:lpstr>
      <vt:lpstr>LCC (troškovi životnog vijeka) i ENP</vt:lpstr>
      <vt:lpstr>LCC alati - Kalkulator uštede ugljika i energije za ugovorenu energiju</vt:lpstr>
      <vt:lpstr>LCC alati - Kalkulator uštede ugljika i energije za uredsku ICT opremu</vt:lpstr>
      <vt:lpstr>LCC alati - Kalkulator uštede ugljika i energije za uličnu rasvjetu</vt:lpstr>
      <vt:lpstr>Vježba – izrada DON uključujući zelene kriterije</vt:lpstr>
      <vt:lpstr>Dodatna literatura</vt:lpstr>
      <vt:lpstr>Pitanja?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ZELENA JAVNA NABAVA ZA PROVODITELJE POSTUPAKA JAVNE NABAVE</dc:title>
  <dc:creator>User</dc:creator>
  <cp:lastModifiedBy>Barbara Fofić</cp:lastModifiedBy>
  <cp:revision>8</cp:revision>
  <dcterms:created xsi:type="dcterms:W3CDTF">2019-08-29T08:48:05Z</dcterms:created>
  <dcterms:modified xsi:type="dcterms:W3CDTF">2019-11-28T07:37:21Z</dcterms:modified>
</cp:coreProperties>
</file>